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59" r:id="rId4"/>
    <p:sldId id="257" r:id="rId5"/>
    <p:sldId id="258" r:id="rId6"/>
    <p:sldId id="267" r:id="rId7"/>
    <p:sldId id="268" r:id="rId8"/>
    <p:sldId id="261" r:id="rId9"/>
    <p:sldId id="262" r:id="rId10"/>
    <p:sldId id="263" r:id="rId11"/>
    <p:sldId id="269" r:id="rId12"/>
    <p:sldId id="264" r:id="rId13"/>
    <p:sldId id="266" r:id="rId1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showGuides="1">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12CDB8C-F6D0-4B4E-AE6C-7A5B14BA17E5}" type="datetimeFigureOut">
              <a:rPr lang="ar-IQ" smtClean="0"/>
              <a:t>22/03/1438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262579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12CDB8C-F6D0-4B4E-AE6C-7A5B14BA17E5}" type="datetimeFigureOut">
              <a:rPr lang="ar-IQ" smtClean="0"/>
              <a:t>22/03/1438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56652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12CDB8C-F6D0-4B4E-AE6C-7A5B14BA17E5}" type="datetimeFigureOut">
              <a:rPr lang="ar-IQ" smtClean="0"/>
              <a:t>22/03/1438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83729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12CDB8C-F6D0-4B4E-AE6C-7A5B14BA17E5}" type="datetimeFigureOut">
              <a:rPr lang="ar-IQ" smtClean="0"/>
              <a:t>22/03/1438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125965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CDB8C-F6D0-4B4E-AE6C-7A5B14BA17E5}" type="datetimeFigureOut">
              <a:rPr lang="ar-IQ" smtClean="0"/>
              <a:t>22/03/1438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197461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12CDB8C-F6D0-4B4E-AE6C-7A5B14BA17E5}" type="datetimeFigureOut">
              <a:rPr lang="ar-IQ" smtClean="0"/>
              <a:t>22/03/1438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20024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12CDB8C-F6D0-4B4E-AE6C-7A5B14BA17E5}" type="datetimeFigureOut">
              <a:rPr lang="ar-IQ" smtClean="0"/>
              <a:t>22/03/1438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38859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12CDB8C-F6D0-4B4E-AE6C-7A5B14BA17E5}" type="datetimeFigureOut">
              <a:rPr lang="ar-IQ" smtClean="0"/>
              <a:t>22/03/1438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341488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CDB8C-F6D0-4B4E-AE6C-7A5B14BA17E5}" type="datetimeFigureOut">
              <a:rPr lang="ar-IQ" smtClean="0"/>
              <a:t>22/03/1438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119957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CDB8C-F6D0-4B4E-AE6C-7A5B14BA17E5}" type="datetimeFigureOut">
              <a:rPr lang="ar-IQ" smtClean="0"/>
              <a:t>22/03/1438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39507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CDB8C-F6D0-4B4E-AE6C-7A5B14BA17E5}" type="datetimeFigureOut">
              <a:rPr lang="ar-IQ" smtClean="0"/>
              <a:t>22/03/1438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7B2040-493A-4017-B026-250C188E0CA1}" type="slidenum">
              <a:rPr lang="ar-IQ" smtClean="0"/>
              <a:t>‹#›</a:t>
            </a:fld>
            <a:endParaRPr lang="ar-IQ"/>
          </a:p>
        </p:txBody>
      </p:sp>
    </p:spTree>
    <p:extLst>
      <p:ext uri="{BB962C8B-B14F-4D97-AF65-F5344CB8AC3E}">
        <p14:creationId xmlns:p14="http://schemas.microsoft.com/office/powerpoint/2010/main" val="104129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2CDB8C-F6D0-4B4E-AE6C-7A5B14BA17E5}" type="datetimeFigureOut">
              <a:rPr lang="ar-IQ" smtClean="0"/>
              <a:t>22/03/1438</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7B2040-493A-4017-B026-250C188E0CA1}" type="slidenum">
              <a:rPr lang="ar-IQ" smtClean="0"/>
              <a:t>‹#›</a:t>
            </a:fld>
            <a:endParaRPr lang="ar-IQ"/>
          </a:p>
        </p:txBody>
      </p:sp>
    </p:spTree>
    <p:extLst>
      <p:ext uri="{BB962C8B-B14F-4D97-AF65-F5344CB8AC3E}">
        <p14:creationId xmlns:p14="http://schemas.microsoft.com/office/powerpoint/2010/main" val="339328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ar.wikipedia.org/wiki/23_%D9%81%D8%A8%D8%B1%D8%A7%D9%8A%D8%B1" TargetMode="External"/><Relationship Id="rId7" Type="http://schemas.openxmlformats.org/officeDocument/2006/relationships/hyperlink" Target="https://ar.wikipedia.org/wiki/%D9%85%D9%86%D8%B8%D9%85%D8%A9_%D8%BA%D9%8A%D8%B1_%D8%AD%D9%83%D9%88%D9%85%D9%8A%D8%A9" TargetMode="External"/><Relationship Id="rId2" Type="http://schemas.openxmlformats.org/officeDocument/2006/relationships/hyperlink" Target="https://ar.wikipedia.org/wiki/%D9%85%D9%86%D8%B8%D9%85%D8%A9_%D8%A7%D9%84%D9%85%D8%B9%D8%A7%D9%8A%D9%8A%D8%B1" TargetMode="External"/><Relationship Id="rId1" Type="http://schemas.openxmlformats.org/officeDocument/2006/relationships/slideLayout" Target="../slideLayouts/slideLayout2.xml"/><Relationship Id="rId6" Type="http://schemas.openxmlformats.org/officeDocument/2006/relationships/hyperlink" Target="https://ar.wikipedia.org/wiki/%D8%B3%D9%88%D9%8A%D8%B3%D8%B1%D8%A7" TargetMode="External"/><Relationship Id="rId5" Type="http://schemas.openxmlformats.org/officeDocument/2006/relationships/hyperlink" Target="https://ar.wikipedia.org/wiki/%D8%AC%D9%86%D9%8A%D9%81" TargetMode="External"/><Relationship Id="rId4" Type="http://schemas.openxmlformats.org/officeDocument/2006/relationships/hyperlink" Target="https://ar.wikipedia.org/wiki/1947"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4582" y="3036516"/>
            <a:ext cx="4766048" cy="769441"/>
          </a:xfrm>
          <a:prstGeom prst="rect">
            <a:avLst/>
          </a:prstGeom>
        </p:spPr>
        <p:txBody>
          <a:bodyPr wrap="none">
            <a:spAutoFit/>
          </a:bodyPr>
          <a:lstStyle/>
          <a:p>
            <a:r>
              <a:rPr lang="ar-IQ" sz="4400" b="1" dirty="0" smtClean="0">
                <a:solidFill>
                  <a:srgbClr val="FF0000"/>
                </a:solidFill>
                <a:latin typeface="Helvetica" panose="020B0604020202020204" pitchFamily="34" charset="0"/>
                <a:cs typeface="+mj-cs"/>
              </a:rPr>
              <a:t>مواصفة </a:t>
            </a:r>
            <a:r>
              <a:rPr lang="ar-IQ" sz="4400" b="1" dirty="0">
                <a:solidFill>
                  <a:srgbClr val="FF0000"/>
                </a:solidFill>
                <a:latin typeface="Helvetica" panose="020B0604020202020204" pitchFamily="34" charset="0"/>
                <a:cs typeface="+mj-cs"/>
              </a:rPr>
              <a:t>الأيزو 17025؟</a:t>
            </a:r>
            <a:endParaRPr lang="ar-IQ" sz="4400" b="1" dirty="0">
              <a:solidFill>
                <a:srgbClr val="FF0000"/>
              </a:solidFill>
              <a:cs typeface="+mj-cs"/>
            </a:endParaRPr>
          </a:p>
        </p:txBody>
      </p:sp>
      <p:pic>
        <p:nvPicPr>
          <p:cNvPr id="3" name="Picture 2"/>
          <p:cNvPicPr>
            <a:picLocks noChangeAspect="1"/>
          </p:cNvPicPr>
          <p:nvPr/>
        </p:nvPicPr>
        <p:blipFill>
          <a:blip r:embed="rId2"/>
          <a:stretch>
            <a:fillRect/>
          </a:stretch>
        </p:blipFill>
        <p:spPr>
          <a:xfrm>
            <a:off x="5014912" y="1858240"/>
            <a:ext cx="2162175" cy="876300"/>
          </a:xfrm>
          <a:prstGeom prst="rect">
            <a:avLst/>
          </a:prstGeom>
        </p:spPr>
      </p:pic>
      <p:grpSp>
        <p:nvGrpSpPr>
          <p:cNvPr id="4" name="Group 3"/>
          <p:cNvGrpSpPr/>
          <p:nvPr/>
        </p:nvGrpSpPr>
        <p:grpSpPr>
          <a:xfrm>
            <a:off x="-5634" y="1731"/>
            <a:ext cx="12201102" cy="1638300"/>
            <a:chOff x="-5634" y="1731"/>
            <a:chExt cx="12201102" cy="1638300"/>
          </a:xfrm>
        </p:grpSpPr>
        <p:pic>
          <p:nvPicPr>
            <p:cNvPr id="7" name="Picture 6"/>
            <p:cNvPicPr>
              <a:picLocks noChangeAspect="1"/>
            </p:cNvPicPr>
            <p:nvPr/>
          </p:nvPicPr>
          <p:blipFill>
            <a:blip r:embed="rId3"/>
            <a:stretch>
              <a:fillRect/>
            </a:stretch>
          </p:blipFill>
          <p:spPr>
            <a:xfrm>
              <a:off x="-5634" y="48055"/>
              <a:ext cx="1666875" cy="1591976"/>
            </a:xfrm>
            <a:prstGeom prst="rect">
              <a:avLst/>
            </a:prstGeom>
          </p:spPr>
        </p:pic>
        <p:pic>
          <p:nvPicPr>
            <p:cNvPr id="2" name="Picture 1"/>
            <p:cNvPicPr>
              <a:picLocks noChangeAspect="1"/>
            </p:cNvPicPr>
            <p:nvPr/>
          </p:nvPicPr>
          <p:blipFill>
            <a:blip r:embed="rId4"/>
            <a:stretch>
              <a:fillRect/>
            </a:stretch>
          </p:blipFill>
          <p:spPr>
            <a:xfrm>
              <a:off x="1661241" y="1731"/>
              <a:ext cx="10534227" cy="1638300"/>
            </a:xfrm>
            <a:prstGeom prst="rect">
              <a:avLst/>
            </a:prstGeom>
          </p:spPr>
        </p:pic>
      </p:grpSp>
      <p:sp>
        <p:nvSpPr>
          <p:cNvPr id="5" name="TextBox 4"/>
          <p:cNvSpPr txBox="1"/>
          <p:nvPr/>
        </p:nvSpPr>
        <p:spPr>
          <a:xfrm>
            <a:off x="4880777" y="4779818"/>
            <a:ext cx="3868368" cy="584775"/>
          </a:xfrm>
          <a:prstGeom prst="rect">
            <a:avLst/>
          </a:prstGeom>
          <a:noFill/>
        </p:spPr>
        <p:txBody>
          <a:bodyPr wrap="none" rtlCol="1">
            <a:spAutoFit/>
          </a:bodyPr>
          <a:lstStyle/>
          <a:p>
            <a:r>
              <a:rPr lang="ar-IQ" sz="3200" b="1" dirty="0" smtClean="0"/>
              <a:t>م.د.فراس حبيب عبد الرزاق</a:t>
            </a:r>
            <a:endParaRPr lang="ar-IQ" sz="3200" b="1" dirty="0"/>
          </a:p>
        </p:txBody>
      </p:sp>
    </p:spTree>
    <p:extLst>
      <p:ext uri="{BB962C8B-B14F-4D97-AF65-F5344CB8AC3E}">
        <p14:creationId xmlns:p14="http://schemas.microsoft.com/office/powerpoint/2010/main" val="2384528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4627" y="1586782"/>
            <a:ext cx="10827327" cy="5076825"/>
          </a:xfrm>
          <a:prstGeom prst="rect">
            <a:avLst/>
          </a:prstGeom>
        </p:spPr>
      </p:pic>
      <p:grpSp>
        <p:nvGrpSpPr>
          <p:cNvPr id="4" name="Group 3"/>
          <p:cNvGrpSpPr/>
          <p:nvPr/>
        </p:nvGrpSpPr>
        <p:grpSpPr>
          <a:xfrm>
            <a:off x="-5634" y="1731"/>
            <a:ext cx="12201102" cy="1328305"/>
            <a:chOff x="-5634" y="1731"/>
            <a:chExt cx="12201102" cy="1638300"/>
          </a:xfrm>
        </p:grpSpPr>
        <p:pic>
          <p:nvPicPr>
            <p:cNvPr id="5" name="Picture 4"/>
            <p:cNvPicPr>
              <a:picLocks noChangeAspect="1"/>
            </p:cNvPicPr>
            <p:nvPr/>
          </p:nvPicPr>
          <p:blipFill>
            <a:blip r:embed="rId3"/>
            <a:stretch>
              <a:fillRect/>
            </a:stretch>
          </p:blipFill>
          <p:spPr>
            <a:xfrm>
              <a:off x="-5634" y="48055"/>
              <a:ext cx="1666875" cy="1591976"/>
            </a:xfrm>
            <a:prstGeom prst="rect">
              <a:avLst/>
            </a:prstGeom>
          </p:spPr>
        </p:pic>
        <p:pic>
          <p:nvPicPr>
            <p:cNvPr id="6" name="Picture 5"/>
            <p:cNvPicPr>
              <a:picLocks noChangeAspect="1"/>
            </p:cNvPicPr>
            <p:nvPr/>
          </p:nvPicPr>
          <p:blipFill>
            <a:blip r:embed="rId4"/>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54912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634" y="1731"/>
            <a:ext cx="12201102" cy="1120488"/>
            <a:chOff x="-5634" y="1731"/>
            <a:chExt cx="12201102" cy="1638300"/>
          </a:xfrm>
        </p:grpSpPr>
        <p:pic>
          <p:nvPicPr>
            <p:cNvPr id="4" name="Picture 3"/>
            <p:cNvPicPr>
              <a:picLocks noChangeAspect="1"/>
            </p:cNvPicPr>
            <p:nvPr/>
          </p:nvPicPr>
          <p:blipFill>
            <a:blip r:embed="rId2"/>
            <a:stretch>
              <a:fillRect/>
            </a:stretch>
          </p:blipFill>
          <p:spPr>
            <a:xfrm>
              <a:off x="-5634" y="48055"/>
              <a:ext cx="1666875" cy="1591976"/>
            </a:xfrm>
            <a:prstGeom prst="rect">
              <a:avLst/>
            </a:prstGeom>
          </p:spPr>
        </p:pic>
        <p:pic>
          <p:nvPicPr>
            <p:cNvPr id="5" name="Picture 4"/>
            <p:cNvPicPr>
              <a:picLocks noChangeAspect="1"/>
            </p:cNvPicPr>
            <p:nvPr/>
          </p:nvPicPr>
          <p:blipFill>
            <a:blip r:embed="rId3"/>
            <a:stretch>
              <a:fillRect/>
            </a:stretch>
          </p:blipFill>
          <p:spPr>
            <a:xfrm>
              <a:off x="1661241" y="1731"/>
              <a:ext cx="10534227" cy="1638300"/>
            </a:xfrm>
            <a:prstGeom prst="rect">
              <a:avLst/>
            </a:prstGeom>
          </p:spPr>
        </p:pic>
      </p:grpSp>
      <p:sp>
        <p:nvSpPr>
          <p:cNvPr id="2" name="Rectangle 1"/>
          <p:cNvSpPr/>
          <p:nvPr/>
        </p:nvSpPr>
        <p:spPr>
          <a:xfrm>
            <a:off x="436419" y="1028343"/>
            <a:ext cx="11388436" cy="5632311"/>
          </a:xfrm>
          <a:prstGeom prst="rect">
            <a:avLst/>
          </a:prstGeom>
        </p:spPr>
        <p:txBody>
          <a:bodyPr wrap="square">
            <a:spAutoFit/>
          </a:bodyPr>
          <a:lstStyle/>
          <a:p>
            <a:pPr algn="just"/>
            <a:r>
              <a:rPr lang="ar-IQ" sz="2400" b="1" u="sng" dirty="0" smtClean="0">
                <a:solidFill>
                  <a:srgbClr val="FF0000"/>
                </a:solidFill>
                <a:latin typeface="Arial" panose="020B0604020202020204" pitchFamily="34" charset="0"/>
              </a:rPr>
              <a:t>كيفية </a:t>
            </a:r>
            <a:r>
              <a:rPr lang="ar-IQ" sz="2400" b="1" u="sng" dirty="0">
                <a:solidFill>
                  <a:srgbClr val="FF0000"/>
                </a:solidFill>
                <a:latin typeface="Arial" panose="020B0604020202020204" pitchFamily="34" charset="0"/>
              </a:rPr>
              <a:t>الحصول على ضمان بالكفاءة الفنية </a:t>
            </a:r>
            <a:r>
              <a:rPr lang="ar-IQ" sz="2400" b="1" u="sng" dirty="0" smtClean="0">
                <a:solidFill>
                  <a:srgbClr val="FF0000"/>
                </a:solidFill>
                <a:latin typeface="Arial" panose="020B0604020202020204" pitchFamily="34" charset="0"/>
              </a:rPr>
              <a:t>للمختبر</a:t>
            </a:r>
            <a:endParaRPr lang="ar-IQ" sz="2400" b="1" u="sng" dirty="0">
              <a:solidFill>
                <a:srgbClr val="FF0000"/>
              </a:solidFill>
              <a:latin typeface="Arial" panose="020B0604020202020204" pitchFamily="34" charset="0"/>
            </a:endParaRPr>
          </a:p>
          <a:p>
            <a:pPr algn="just"/>
            <a:r>
              <a:rPr lang="ar-IQ" sz="2400" b="1" dirty="0">
                <a:solidFill>
                  <a:srgbClr val="FF0000"/>
                </a:solidFill>
                <a:latin typeface="Arial" panose="020B0604020202020204" pitchFamily="34" charset="0"/>
              </a:rPr>
              <a:t>تقوم كثير من الدول بذلك عبر </a:t>
            </a:r>
            <a:r>
              <a:rPr lang="en-US" sz="2400" b="1" dirty="0">
                <a:solidFill>
                  <a:srgbClr val="FF0000"/>
                </a:solidFill>
                <a:latin typeface="Arial" panose="020B0604020202020204" pitchFamily="34" charset="0"/>
              </a:rPr>
              <a:t>Laboratory Accreditation </a:t>
            </a:r>
            <a:r>
              <a:rPr lang="ar-IQ" sz="2400" b="1" dirty="0">
                <a:solidFill>
                  <a:srgbClr val="FF0000"/>
                </a:solidFill>
                <a:latin typeface="Arial" panose="020B0604020202020204" pitchFamily="34" charset="0"/>
              </a:rPr>
              <a:t>إعتماد المختبر، وهي طريقة مستقلة لموثوقية المختبرات وبخلاف الإيزو 9001 تعتمد معايير وإجراءات طورت خصيصاً لتعيين الكفاءة الفنية.</a:t>
            </a:r>
          </a:p>
          <a:p>
            <a:pPr algn="just"/>
            <a:r>
              <a:rPr lang="ar-IQ" sz="2400" b="1" u="sng" dirty="0">
                <a:solidFill>
                  <a:srgbClr val="252525"/>
                </a:solidFill>
                <a:latin typeface="Arial" panose="020B0604020202020204" pitchFamily="34" charset="0"/>
              </a:rPr>
              <a:t>يقوم مجموعة من الخبراء </a:t>
            </a:r>
            <a:r>
              <a:rPr lang="ar-IQ" sz="2400" b="1" u="sng" dirty="0" smtClean="0">
                <a:solidFill>
                  <a:srgbClr val="252525"/>
                </a:solidFill>
                <a:latin typeface="Arial" panose="020B0604020202020204" pitchFamily="34" charset="0"/>
              </a:rPr>
              <a:t>الفنيين (بما فيهم قائد التدقيق) </a:t>
            </a:r>
            <a:r>
              <a:rPr lang="ar-IQ" sz="2400" b="1" u="sng" dirty="0">
                <a:solidFill>
                  <a:srgbClr val="252525"/>
                </a:solidFill>
                <a:latin typeface="Arial" panose="020B0604020202020204" pitchFamily="34" charset="0"/>
              </a:rPr>
              <a:t>بتقييم ميداني شامل لكل العوامل في المنشأة التي يمكن أن تؤثر على إنتاج المعلومة الفنية، وتعتمد المعايير على مقياس دولي هو </a:t>
            </a:r>
            <a:r>
              <a:rPr lang="en-US" sz="2400" b="1" u="sng" dirty="0">
                <a:solidFill>
                  <a:srgbClr val="252525"/>
                </a:solidFill>
                <a:latin typeface="Arial" panose="020B0604020202020204" pitchFamily="34" charset="0"/>
              </a:rPr>
              <a:t>ISO/IEC 17025 </a:t>
            </a:r>
            <a:r>
              <a:rPr lang="ar-IQ" sz="2400" b="1" u="sng" dirty="0">
                <a:solidFill>
                  <a:srgbClr val="252525"/>
                </a:solidFill>
                <a:latin typeface="Arial" panose="020B0604020202020204" pitchFamily="34" charset="0"/>
              </a:rPr>
              <a:t>ويستعمل هذا المقياس لتقييم المختبرات على نطاق عالمي، ويركز على العوامل الخاصة التي تتصل بقدرة المختبر على إنتاج </a:t>
            </a:r>
            <a:r>
              <a:rPr lang="ar-IQ" sz="2400" b="1" dirty="0">
                <a:solidFill>
                  <a:srgbClr val="252525"/>
                </a:solidFill>
                <a:latin typeface="Arial" panose="020B0604020202020204" pitchFamily="34" charset="0"/>
              </a:rPr>
              <a:t>بيانات دقيقة وسديدة للاختبارات والمعايرات بما فيها :</a:t>
            </a:r>
          </a:p>
          <a:p>
            <a:pPr algn="just">
              <a:buFont typeface="Arial" panose="020B0604020202020204" pitchFamily="34" charset="0"/>
              <a:buChar char="•"/>
            </a:pPr>
            <a:r>
              <a:rPr lang="ar-IQ" sz="2400" b="1" dirty="0">
                <a:solidFill>
                  <a:srgbClr val="252525"/>
                </a:solidFill>
                <a:latin typeface="Arial" panose="020B0604020202020204" pitchFamily="34" charset="0"/>
              </a:rPr>
              <a:t>الكفاءة الفنية للكادر</a:t>
            </a:r>
          </a:p>
          <a:p>
            <a:pPr algn="just">
              <a:buFont typeface="Arial" panose="020B0604020202020204" pitchFamily="34" charset="0"/>
              <a:buChar char="•"/>
            </a:pPr>
            <a:r>
              <a:rPr lang="ar-IQ" sz="2400" b="1" dirty="0">
                <a:solidFill>
                  <a:srgbClr val="252525"/>
                </a:solidFill>
                <a:latin typeface="Arial" panose="020B0604020202020204" pitchFamily="34" charset="0"/>
              </a:rPr>
              <a:t>صدقية ومناسبة الطرق المتبعة</a:t>
            </a:r>
          </a:p>
          <a:p>
            <a:pPr algn="just">
              <a:buFont typeface="Arial" panose="020B0604020202020204" pitchFamily="34" charset="0"/>
              <a:buChar char="•"/>
            </a:pPr>
            <a:r>
              <a:rPr lang="ar-IQ" sz="2400" b="1" dirty="0">
                <a:solidFill>
                  <a:srgbClr val="252525"/>
                </a:solidFill>
                <a:latin typeface="Arial" panose="020B0604020202020204" pitchFamily="34" charset="0"/>
              </a:rPr>
              <a:t>إمكان تتبع القياسات والمعايرات للمقاييس الدولية</a:t>
            </a:r>
          </a:p>
          <a:p>
            <a:pPr algn="just">
              <a:buFont typeface="Arial" panose="020B0604020202020204" pitchFamily="34" charset="0"/>
              <a:buChar char="•"/>
            </a:pPr>
            <a:r>
              <a:rPr lang="ar-IQ" sz="2400" b="1" dirty="0">
                <a:solidFill>
                  <a:srgbClr val="252525"/>
                </a:solidFill>
                <a:latin typeface="Arial" panose="020B0604020202020204" pitchFamily="34" charset="0"/>
              </a:rPr>
              <a:t>تطبيق مناسب للارتياب في القياس</a:t>
            </a:r>
          </a:p>
          <a:p>
            <a:pPr algn="just">
              <a:buFont typeface="Arial" panose="020B0604020202020204" pitchFamily="34" charset="0"/>
              <a:buChar char="•"/>
            </a:pPr>
            <a:r>
              <a:rPr lang="ar-IQ" sz="2400" b="1" dirty="0">
                <a:solidFill>
                  <a:srgbClr val="252525"/>
                </a:solidFill>
                <a:latin typeface="Arial" panose="020B0604020202020204" pitchFamily="34" charset="0"/>
              </a:rPr>
              <a:t>مناسبة ومعايرة وصيانة أدوات الاختبار</a:t>
            </a:r>
          </a:p>
          <a:p>
            <a:pPr algn="just">
              <a:buFont typeface="Arial" panose="020B0604020202020204" pitchFamily="34" charset="0"/>
              <a:buChar char="•"/>
            </a:pPr>
            <a:r>
              <a:rPr lang="ar-IQ" sz="2400" b="1" dirty="0">
                <a:solidFill>
                  <a:srgbClr val="252525"/>
                </a:solidFill>
                <a:latin typeface="Arial" panose="020B0604020202020204" pitchFamily="34" charset="0"/>
              </a:rPr>
              <a:t>بيئة الاختبار</a:t>
            </a:r>
          </a:p>
          <a:p>
            <a:pPr algn="just">
              <a:buFont typeface="Arial" panose="020B0604020202020204" pitchFamily="34" charset="0"/>
              <a:buChar char="•"/>
            </a:pPr>
            <a:r>
              <a:rPr lang="ar-IQ" sz="2400" b="1" dirty="0">
                <a:solidFill>
                  <a:srgbClr val="252525"/>
                </a:solidFill>
                <a:latin typeface="Arial" panose="020B0604020202020204" pitchFamily="34" charset="0"/>
              </a:rPr>
              <a:t>أخذ العينة وتداولها ونقلها من المواد المختبرة</a:t>
            </a:r>
          </a:p>
          <a:p>
            <a:pPr algn="just">
              <a:buFont typeface="Arial" panose="020B0604020202020204" pitchFamily="34" charset="0"/>
              <a:buChar char="•"/>
            </a:pPr>
            <a:r>
              <a:rPr lang="ar-IQ" sz="2400" b="1" dirty="0">
                <a:solidFill>
                  <a:srgbClr val="252525"/>
                </a:solidFill>
                <a:latin typeface="Arial" panose="020B0604020202020204" pitchFamily="34" charset="0"/>
              </a:rPr>
              <a:t>ضمان جودة بيانات الاختبار والتفتيش والمعايرات</a:t>
            </a:r>
            <a:endParaRPr lang="ar-IQ" sz="2400" b="1"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76138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7691" y="1019175"/>
            <a:ext cx="9382991" cy="5610754"/>
          </a:xfrm>
          <a:prstGeom prst="rect">
            <a:avLst/>
          </a:prstGeom>
        </p:spPr>
      </p:pic>
      <p:grpSp>
        <p:nvGrpSpPr>
          <p:cNvPr id="4" name="Group 3"/>
          <p:cNvGrpSpPr/>
          <p:nvPr/>
        </p:nvGrpSpPr>
        <p:grpSpPr>
          <a:xfrm>
            <a:off x="-5634" y="1731"/>
            <a:ext cx="12201102" cy="1130878"/>
            <a:chOff x="-5634" y="1731"/>
            <a:chExt cx="12201102" cy="1638300"/>
          </a:xfrm>
        </p:grpSpPr>
        <p:pic>
          <p:nvPicPr>
            <p:cNvPr id="5" name="Picture 4"/>
            <p:cNvPicPr>
              <a:picLocks noChangeAspect="1"/>
            </p:cNvPicPr>
            <p:nvPr/>
          </p:nvPicPr>
          <p:blipFill>
            <a:blip r:embed="rId3"/>
            <a:stretch>
              <a:fillRect/>
            </a:stretch>
          </p:blipFill>
          <p:spPr>
            <a:xfrm>
              <a:off x="-5634" y="48055"/>
              <a:ext cx="1666875" cy="1591976"/>
            </a:xfrm>
            <a:prstGeom prst="rect">
              <a:avLst/>
            </a:prstGeom>
          </p:spPr>
        </p:pic>
        <p:pic>
          <p:nvPicPr>
            <p:cNvPr id="6" name="Picture 5"/>
            <p:cNvPicPr>
              <a:picLocks noChangeAspect="1"/>
            </p:cNvPicPr>
            <p:nvPr/>
          </p:nvPicPr>
          <p:blipFill>
            <a:blip r:embed="rId4"/>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407108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0" y="1524000"/>
            <a:ext cx="6096000" cy="3810000"/>
          </a:xfrm>
          <a:prstGeom prst="rect">
            <a:avLst/>
          </a:prstGeom>
        </p:spPr>
      </p:pic>
      <p:grpSp>
        <p:nvGrpSpPr>
          <p:cNvPr id="3" name="Group 2"/>
          <p:cNvGrpSpPr/>
          <p:nvPr/>
        </p:nvGrpSpPr>
        <p:grpSpPr>
          <a:xfrm>
            <a:off x="-5634" y="1731"/>
            <a:ext cx="12201102" cy="1307524"/>
            <a:chOff x="-5634" y="1731"/>
            <a:chExt cx="12201102" cy="1638300"/>
          </a:xfrm>
        </p:grpSpPr>
        <p:pic>
          <p:nvPicPr>
            <p:cNvPr id="4" name="Picture 3"/>
            <p:cNvPicPr>
              <a:picLocks noChangeAspect="1"/>
            </p:cNvPicPr>
            <p:nvPr/>
          </p:nvPicPr>
          <p:blipFill>
            <a:blip r:embed="rId4"/>
            <a:stretch>
              <a:fillRect/>
            </a:stretch>
          </p:blipFill>
          <p:spPr>
            <a:xfrm>
              <a:off x="-5634" y="48055"/>
              <a:ext cx="1666875" cy="1591976"/>
            </a:xfrm>
            <a:prstGeom prst="rect">
              <a:avLst/>
            </a:prstGeom>
          </p:spPr>
        </p:pic>
        <p:pic>
          <p:nvPicPr>
            <p:cNvPr id="5" name="Picture 4"/>
            <p:cNvPicPr>
              <a:picLocks noChangeAspect="1"/>
            </p:cNvPicPr>
            <p:nvPr/>
          </p:nvPicPr>
          <p:blipFill>
            <a:blip r:embed="rId5"/>
            <a:stretch>
              <a:fillRect/>
            </a:stretch>
          </p:blipFill>
          <p:spPr>
            <a:xfrm>
              <a:off x="1661241" y="1731"/>
              <a:ext cx="10534227" cy="1638300"/>
            </a:xfrm>
            <a:prstGeom prst="rect">
              <a:avLst/>
            </a:prstGeom>
          </p:spPr>
        </p:pic>
      </p:grpSp>
      <p:sp>
        <p:nvSpPr>
          <p:cNvPr id="6" name="Rectangle 5"/>
          <p:cNvSpPr/>
          <p:nvPr/>
        </p:nvSpPr>
        <p:spPr>
          <a:xfrm>
            <a:off x="342899" y="4342352"/>
            <a:ext cx="9362209" cy="1077218"/>
          </a:xfrm>
          <a:prstGeom prst="rect">
            <a:avLst/>
          </a:prstGeom>
        </p:spPr>
        <p:txBody>
          <a:bodyPr wrap="square">
            <a:spAutoFit/>
          </a:bodyPr>
          <a:lstStyle/>
          <a:p>
            <a:pPr algn="ctr"/>
            <a:r>
              <a:rPr lang="ar-IQ" sz="3200" b="1" dirty="0">
                <a:solidFill>
                  <a:srgbClr val="FF0000"/>
                </a:solidFill>
                <a:latin typeface="Arial" panose="020B0604020202020204" pitchFamily="34" charset="0"/>
              </a:rPr>
              <a:t>تعلمت أنه في المدرسة أو الجامعة نتعلم الدروس ثم نواجه الامتحانات</a:t>
            </a:r>
          </a:p>
          <a:p>
            <a:pPr algn="ctr"/>
            <a:r>
              <a:rPr lang="ar-IQ" sz="3200" b="1" dirty="0">
                <a:solidFill>
                  <a:srgbClr val="FF0000"/>
                </a:solidFill>
                <a:latin typeface="Arial" panose="020B0604020202020204" pitchFamily="34" charset="0"/>
              </a:rPr>
              <a:t>أما في الحياة فإننا نواجه الامتحانات ثم نتعلم منها الدروس.</a:t>
            </a:r>
            <a:endParaRPr lang="ar-IQ" sz="3200" b="1" i="0" dirty="0">
              <a:solidFill>
                <a:srgbClr val="FF0000"/>
              </a:solidFill>
              <a:effectLst/>
              <a:latin typeface="Arial" panose="020B0604020202020204" pitchFamily="34" charset="0"/>
            </a:endParaRPr>
          </a:p>
        </p:txBody>
      </p:sp>
      <p:sp>
        <p:nvSpPr>
          <p:cNvPr id="7" name="Rectangle 6"/>
          <p:cNvSpPr/>
          <p:nvPr/>
        </p:nvSpPr>
        <p:spPr>
          <a:xfrm>
            <a:off x="3945412" y="5665417"/>
            <a:ext cx="4301177" cy="369332"/>
          </a:xfrm>
          <a:prstGeom prst="rect">
            <a:avLst/>
          </a:prstGeom>
        </p:spPr>
        <p:txBody>
          <a:bodyPr wrap="none">
            <a:spAutoFit/>
          </a:bodyPr>
          <a:lstStyle/>
          <a:p>
            <a:r>
              <a:rPr lang="ar-IQ" dirty="0"/>
              <a:t>http://www.muslmh.com/vb/t214981.html</a:t>
            </a:r>
          </a:p>
        </p:txBody>
      </p:sp>
    </p:spTree>
    <p:extLst>
      <p:ext uri="{BB962C8B-B14F-4D97-AF65-F5344CB8AC3E}">
        <p14:creationId xmlns:p14="http://schemas.microsoft.com/office/powerpoint/2010/main" val="58878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5842" y="2433841"/>
            <a:ext cx="5211684" cy="369332"/>
          </a:xfrm>
          <a:prstGeom prst="rect">
            <a:avLst/>
          </a:prstGeom>
        </p:spPr>
        <p:txBody>
          <a:bodyPr wrap="none">
            <a:spAutoFit/>
          </a:bodyPr>
          <a:lstStyle/>
          <a:p>
            <a:r>
              <a:rPr lang="en-US" b="1" dirty="0">
                <a:solidFill>
                  <a:schemeClr val="accent4">
                    <a:lumMod val="50000"/>
                  </a:schemeClr>
                </a:solidFill>
                <a:latin typeface="Arial" panose="020B0604020202020204" pitchFamily="34" charset="0"/>
              </a:rPr>
              <a:t>International Organization for Standardization</a:t>
            </a:r>
            <a:endParaRPr lang="ar-IQ" b="1" dirty="0">
              <a:solidFill>
                <a:schemeClr val="accent4">
                  <a:lumMod val="50000"/>
                </a:schemeClr>
              </a:solidFill>
            </a:endParaRPr>
          </a:p>
        </p:txBody>
      </p:sp>
      <p:sp>
        <p:nvSpPr>
          <p:cNvPr id="5" name="TextBox 4"/>
          <p:cNvSpPr txBox="1"/>
          <p:nvPr/>
        </p:nvSpPr>
        <p:spPr>
          <a:xfrm>
            <a:off x="6631372" y="1839192"/>
            <a:ext cx="2076210" cy="461665"/>
          </a:xfrm>
          <a:prstGeom prst="rect">
            <a:avLst/>
          </a:prstGeom>
          <a:noFill/>
        </p:spPr>
        <p:txBody>
          <a:bodyPr wrap="none" rtlCol="1">
            <a:spAutoFit/>
          </a:bodyPr>
          <a:lstStyle/>
          <a:p>
            <a:r>
              <a:rPr lang="ar-IQ" sz="2400" b="1" u="sng" dirty="0" smtClean="0">
                <a:solidFill>
                  <a:srgbClr val="FF0000"/>
                </a:solidFill>
              </a:rPr>
              <a:t>ما معنى كلمة </a:t>
            </a:r>
            <a:r>
              <a:rPr lang="en-US" sz="2400" b="1" u="sng" dirty="0" smtClean="0">
                <a:solidFill>
                  <a:srgbClr val="FF0000"/>
                </a:solidFill>
              </a:rPr>
              <a:t>ISO </a:t>
            </a:r>
            <a:endParaRPr lang="ar-IQ" sz="2400" b="1" u="sng" dirty="0">
              <a:solidFill>
                <a:srgbClr val="FF0000"/>
              </a:solidFill>
            </a:endParaRPr>
          </a:p>
        </p:txBody>
      </p:sp>
      <p:sp>
        <p:nvSpPr>
          <p:cNvPr id="6" name="Rectangle 5"/>
          <p:cNvSpPr/>
          <p:nvPr/>
        </p:nvSpPr>
        <p:spPr>
          <a:xfrm>
            <a:off x="550718" y="3694981"/>
            <a:ext cx="11336482" cy="2677656"/>
          </a:xfrm>
          <a:prstGeom prst="rect">
            <a:avLst/>
          </a:prstGeom>
        </p:spPr>
        <p:txBody>
          <a:bodyPr wrap="square">
            <a:spAutoFit/>
          </a:bodyPr>
          <a:lstStyle/>
          <a:p>
            <a:pPr algn="just"/>
            <a:r>
              <a:rPr lang="ar-IQ" sz="2400" dirty="0">
                <a:solidFill>
                  <a:srgbClr val="FF0000"/>
                </a:solidFill>
                <a:latin typeface="Arial" panose="020B0604020202020204" pitchFamily="34" charset="0"/>
              </a:rPr>
              <a:t> هي منظمة تعمل على وضع </a:t>
            </a:r>
            <a:r>
              <a:rPr lang="ar-IQ" sz="2400" dirty="0">
                <a:solidFill>
                  <a:srgbClr val="FF0000"/>
                </a:solidFill>
                <a:latin typeface="Arial" panose="020B0604020202020204" pitchFamily="34" charset="0"/>
                <a:hlinkClick r:id="rId2" tooltip="منظمة المعايير"/>
              </a:rPr>
              <a:t>المعايير</a:t>
            </a:r>
            <a:r>
              <a:rPr lang="ar-IQ" sz="2400" dirty="0">
                <a:solidFill>
                  <a:srgbClr val="FF0000"/>
                </a:solidFill>
                <a:latin typeface="Arial" panose="020B0604020202020204" pitchFamily="34" charset="0"/>
              </a:rPr>
              <a:t>، وتضم هذه المنظمة ممثلين من عدة منظمات قومية للمعايير. تأسست هذه المنظمة في </a:t>
            </a:r>
            <a:r>
              <a:rPr lang="ar-IQ" sz="2400" dirty="0">
                <a:solidFill>
                  <a:srgbClr val="FF0000"/>
                </a:solidFill>
                <a:latin typeface="Arial" panose="020B0604020202020204" pitchFamily="34" charset="0"/>
                <a:hlinkClick r:id="rId3" tooltip="23 فبراير"/>
              </a:rPr>
              <a:t>23 شباط / فبراير</a:t>
            </a:r>
            <a:r>
              <a:rPr lang="ar-IQ" sz="2400" dirty="0">
                <a:solidFill>
                  <a:srgbClr val="FF0000"/>
                </a:solidFill>
                <a:latin typeface="Arial" panose="020B0604020202020204" pitchFamily="34" charset="0"/>
              </a:rPr>
              <a:t> </a:t>
            </a:r>
            <a:r>
              <a:rPr lang="ar-IQ" sz="2400" dirty="0">
                <a:solidFill>
                  <a:srgbClr val="FF0000"/>
                </a:solidFill>
                <a:latin typeface="Arial" panose="020B0604020202020204" pitchFamily="34" charset="0"/>
                <a:hlinkClick r:id="rId4" tooltip="1947"/>
              </a:rPr>
              <a:t>1947</a:t>
            </a:r>
            <a:r>
              <a:rPr lang="ar-IQ" sz="2400" dirty="0">
                <a:solidFill>
                  <a:srgbClr val="FF0000"/>
                </a:solidFill>
                <a:latin typeface="Arial" panose="020B0604020202020204" pitchFamily="34" charset="0"/>
              </a:rPr>
              <a:t> وهي تصرح عن معايير تجارية وصناعية عالمية. يكمن مقر هذه المنظمة في </a:t>
            </a:r>
            <a:r>
              <a:rPr lang="ar-IQ" sz="2400" dirty="0">
                <a:solidFill>
                  <a:srgbClr val="FF0000"/>
                </a:solidFill>
                <a:latin typeface="Arial" panose="020B0604020202020204" pitchFamily="34" charset="0"/>
                <a:hlinkClick r:id="rId5" tooltip="جنيف"/>
              </a:rPr>
              <a:t>جنيف</a:t>
            </a:r>
            <a:r>
              <a:rPr lang="ar-IQ" sz="2400" dirty="0">
                <a:solidFill>
                  <a:srgbClr val="FF0000"/>
                </a:solidFill>
                <a:latin typeface="Arial" panose="020B0604020202020204" pitchFamily="34" charset="0"/>
              </a:rPr>
              <a:t>، </a:t>
            </a:r>
            <a:r>
              <a:rPr lang="ar-IQ" sz="2400" dirty="0">
                <a:solidFill>
                  <a:srgbClr val="FF0000"/>
                </a:solidFill>
                <a:latin typeface="Arial" panose="020B0604020202020204" pitchFamily="34" charset="0"/>
                <a:hlinkClick r:id="rId6" tooltip="سويسرا"/>
              </a:rPr>
              <a:t>سويسرا</a:t>
            </a:r>
            <a:r>
              <a:rPr lang="ar-IQ" sz="2400" dirty="0">
                <a:solidFill>
                  <a:srgbClr val="FF0000"/>
                </a:solidFill>
                <a:latin typeface="Arial" panose="020B0604020202020204" pitchFamily="34" charset="0"/>
              </a:rPr>
              <a:t>. بالرغم من أن الأيزو تعرف عن نفسها </a:t>
            </a:r>
            <a:r>
              <a:rPr lang="ar-IQ" sz="2400" dirty="0">
                <a:solidFill>
                  <a:srgbClr val="FF0000"/>
                </a:solidFill>
                <a:latin typeface="Arial" panose="020B0604020202020204" pitchFamily="34" charset="0"/>
                <a:hlinkClick r:id="rId7" tooltip="منظمة غير حكومية"/>
              </a:rPr>
              <a:t>كمنظمة غير حكومية</a:t>
            </a:r>
            <a:r>
              <a:rPr lang="ar-IQ" sz="2400" dirty="0">
                <a:solidFill>
                  <a:srgbClr val="FF0000"/>
                </a:solidFill>
                <a:latin typeface="Arial" panose="020B0604020202020204" pitchFamily="34" charset="0"/>
              </a:rPr>
              <a:t>، ولكن قدرتها على وضع المعايير التي تتحول عادة إلى قوانين (إما عن طريق المعاهدات أو المعايير القومية) تجعلها أكثر قوة من معظم المنظمات غير الحكومية. تؤلف منظمة الأيزو عمليا حلف ذو صلات قوية مع الحكومات.</a:t>
            </a:r>
          </a:p>
          <a:p>
            <a:pPr algn="just"/>
            <a:r>
              <a:rPr lang="ar-IQ" sz="2400" dirty="0">
                <a:solidFill>
                  <a:srgbClr val="FF0000"/>
                </a:solidFill>
              </a:rPr>
              <a:t/>
            </a:r>
            <a:br>
              <a:rPr lang="ar-IQ" sz="2400" dirty="0">
                <a:solidFill>
                  <a:srgbClr val="FF0000"/>
                </a:solidFill>
              </a:rPr>
            </a:br>
            <a:endParaRPr lang="ar-IQ" sz="2400" dirty="0">
              <a:solidFill>
                <a:srgbClr val="FF0000"/>
              </a:solidFill>
            </a:endParaRPr>
          </a:p>
        </p:txBody>
      </p:sp>
      <p:grpSp>
        <p:nvGrpSpPr>
          <p:cNvPr id="7" name="Group 6"/>
          <p:cNvGrpSpPr/>
          <p:nvPr/>
        </p:nvGrpSpPr>
        <p:grpSpPr>
          <a:xfrm>
            <a:off x="-5634" y="1730"/>
            <a:ext cx="12201102" cy="1540303"/>
            <a:chOff x="-5634" y="1731"/>
            <a:chExt cx="12201102" cy="1638300"/>
          </a:xfrm>
        </p:grpSpPr>
        <p:pic>
          <p:nvPicPr>
            <p:cNvPr id="8" name="Picture 7"/>
            <p:cNvPicPr>
              <a:picLocks noChangeAspect="1"/>
            </p:cNvPicPr>
            <p:nvPr/>
          </p:nvPicPr>
          <p:blipFill>
            <a:blip r:embed="rId8"/>
            <a:stretch>
              <a:fillRect/>
            </a:stretch>
          </p:blipFill>
          <p:spPr>
            <a:xfrm>
              <a:off x="-5634" y="48055"/>
              <a:ext cx="1666875" cy="1591976"/>
            </a:xfrm>
            <a:prstGeom prst="rect">
              <a:avLst/>
            </a:prstGeom>
          </p:spPr>
        </p:pic>
        <p:pic>
          <p:nvPicPr>
            <p:cNvPr id="10" name="Picture 9"/>
            <p:cNvPicPr>
              <a:picLocks noChangeAspect="1"/>
            </p:cNvPicPr>
            <p:nvPr/>
          </p:nvPicPr>
          <p:blipFill>
            <a:blip r:embed="rId9"/>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186530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1707865"/>
            <a:ext cx="10110354" cy="5262979"/>
          </a:xfrm>
          <a:prstGeom prst="rect">
            <a:avLst/>
          </a:prstGeom>
        </p:spPr>
        <p:txBody>
          <a:bodyPr wrap="square">
            <a:spAutoFit/>
          </a:bodyPr>
          <a:lstStyle/>
          <a:p>
            <a:pPr algn="just"/>
            <a:r>
              <a:rPr lang="ar-IQ" sz="2400" b="0" i="0" dirty="0" smtClean="0">
                <a:solidFill>
                  <a:srgbClr val="1D2129"/>
                </a:solidFill>
                <a:effectLst/>
                <a:latin typeface="Helvetica" panose="020B0604020202020204" pitchFamily="34" charset="0"/>
              </a:rPr>
              <a:t/>
            </a:r>
            <a:br>
              <a:rPr lang="ar-IQ" sz="2400" b="0" i="0" dirty="0" smtClean="0">
                <a:solidFill>
                  <a:srgbClr val="1D2129"/>
                </a:solidFill>
                <a:effectLst/>
                <a:latin typeface="Helvetica" panose="020B0604020202020204" pitchFamily="34" charset="0"/>
              </a:rPr>
            </a:br>
            <a:r>
              <a:rPr lang="ar-IQ" sz="2400" b="0" i="0" dirty="0" smtClean="0">
                <a:solidFill>
                  <a:srgbClr val="1D2129"/>
                </a:solidFill>
                <a:effectLst/>
                <a:latin typeface="Helvetica" panose="020B0604020202020204" pitchFamily="34" charset="0"/>
              </a:rPr>
              <a:t>هي المواصفة الخاصة بالمختبرات أو بمعامل القياس والتحاليل والمعايرة والتي تتبناها المنظمة الدولية للمعايير الايزو واللجنة الدولية للتقنية الكهربائية (</a:t>
            </a:r>
            <a:r>
              <a:rPr lang="en-US" sz="2400" b="0" i="0" dirty="0" smtClean="0">
                <a:solidFill>
                  <a:srgbClr val="1D2129"/>
                </a:solidFill>
                <a:effectLst/>
                <a:latin typeface="Helvetica" panose="020B0604020202020204" pitchFamily="34" charset="0"/>
              </a:rPr>
              <a:t>IEC).</a:t>
            </a:r>
            <a:br>
              <a:rPr lang="en-US" sz="2400" b="0" i="0" dirty="0" smtClean="0">
                <a:solidFill>
                  <a:srgbClr val="1D2129"/>
                </a:solidFill>
                <a:effectLst/>
                <a:latin typeface="Helvetica" panose="020B0604020202020204" pitchFamily="34" charset="0"/>
              </a:rPr>
            </a:br>
            <a:r>
              <a:rPr lang="ar-IQ" sz="2400" b="0" i="0" dirty="0" smtClean="0">
                <a:solidFill>
                  <a:srgbClr val="1D2129"/>
                </a:solidFill>
                <a:effectLst/>
                <a:latin typeface="Helvetica" panose="020B0604020202020204" pitchFamily="34" charset="0"/>
              </a:rPr>
              <a:t>وتعد مواصفة (</a:t>
            </a:r>
            <a:r>
              <a:rPr lang="en-US" sz="2400" b="0" i="0" dirty="0" smtClean="0">
                <a:solidFill>
                  <a:srgbClr val="1D2129"/>
                </a:solidFill>
                <a:effectLst/>
                <a:latin typeface="Helvetica" panose="020B0604020202020204" pitchFamily="34" charset="0"/>
              </a:rPr>
              <a:t>ISO/IEC 17025:2005) </a:t>
            </a:r>
            <a:r>
              <a:rPr lang="ar-IQ" sz="2400" b="0" i="0" dirty="0" smtClean="0">
                <a:solidFill>
                  <a:srgbClr val="1D2129"/>
                </a:solidFill>
                <a:effectLst/>
                <a:latin typeface="Helvetica" panose="020B0604020202020204" pitchFamily="34" charset="0"/>
              </a:rPr>
              <a:t>معيار دولي معترف به فى شتى أنحاء العالم تم تطويره لمختبرات الفحص والمعايرة لكي تنفذ نظاماً للجودة يهدف إلى تحسين قدرتها على إصدار نتائج دقيقة ومضمونة. </a:t>
            </a:r>
          </a:p>
          <a:p>
            <a:pPr rtl="0"/>
            <a:r>
              <a:rPr lang="ar-IQ" sz="2400" b="0" i="0" dirty="0" smtClean="0">
                <a:solidFill>
                  <a:srgbClr val="1D2129"/>
                </a:solidFill>
                <a:effectLst/>
                <a:latin typeface="Helvetica" panose="020B0604020202020204" pitchFamily="34" charset="0"/>
              </a:rPr>
              <a:t>والمواصفة الأساسية المستخدمة بواسطة معامل الاختبار والمعايرة. تعرف ب </a:t>
            </a:r>
          </a:p>
          <a:p>
            <a:pPr algn="ctr" rtl="0"/>
            <a:r>
              <a:rPr lang="en-US" sz="2400" dirty="0">
                <a:solidFill>
                  <a:srgbClr val="FF0000"/>
                </a:solidFill>
                <a:latin typeface="Helvetica" panose="020B0604020202020204" pitchFamily="34" charset="0"/>
              </a:rPr>
              <a:t>ISO / IEC </a:t>
            </a:r>
            <a:r>
              <a:rPr lang="en-US" sz="2400" dirty="0" smtClean="0">
                <a:solidFill>
                  <a:srgbClr val="FF0000"/>
                </a:solidFill>
                <a:latin typeface="Helvetica" panose="020B0604020202020204" pitchFamily="34" charset="0"/>
              </a:rPr>
              <a:t>Guide</a:t>
            </a:r>
            <a:r>
              <a:rPr lang="ar-IQ" sz="2400" dirty="0" smtClean="0">
                <a:solidFill>
                  <a:srgbClr val="FF0000"/>
                </a:solidFill>
                <a:latin typeface="Helvetica" panose="020B0604020202020204" pitchFamily="34" charset="0"/>
              </a:rPr>
              <a:t>  </a:t>
            </a:r>
            <a:r>
              <a:rPr lang="en-US" sz="2400" dirty="0" smtClean="0">
                <a:solidFill>
                  <a:srgbClr val="FF0000"/>
                </a:solidFill>
                <a:latin typeface="Helvetica" panose="020B0604020202020204" pitchFamily="34" charset="0"/>
              </a:rPr>
              <a:t> 17025</a:t>
            </a:r>
            <a:endParaRPr lang="ar-IQ" sz="2400" dirty="0">
              <a:solidFill>
                <a:srgbClr val="FF0000"/>
              </a:solidFill>
              <a:latin typeface="Helvetica" panose="020B0604020202020204" pitchFamily="34" charset="0"/>
            </a:endParaRPr>
          </a:p>
          <a:p>
            <a:pPr algn="just" rtl="0"/>
            <a:r>
              <a:rPr lang="en-US" sz="2400" b="0" i="0" dirty="0" smtClean="0">
                <a:solidFill>
                  <a:srgbClr val="1D2129"/>
                </a:solidFill>
                <a:effectLst/>
                <a:latin typeface="Helvetica" panose="020B0604020202020204" pitchFamily="34" charset="0"/>
              </a:rPr>
              <a:t>، </a:t>
            </a:r>
            <a:r>
              <a:rPr lang="ar-IQ" sz="2400" b="0" i="0" dirty="0" smtClean="0">
                <a:solidFill>
                  <a:srgbClr val="1D2129"/>
                </a:solidFill>
                <a:effectLst/>
                <a:latin typeface="Helvetica" panose="020B0604020202020204" pitchFamily="34" charset="0"/>
              </a:rPr>
              <a:t>وتم إصدارها بواسطة المنشآة الدولية للتوحيد القياسي، وتنطبق على كل المختبرات بغض النظر عن عدد العاملين أو نوعية الاختبارات/المعايرة المنفذة.</a:t>
            </a:r>
            <a:br>
              <a:rPr lang="ar-IQ" sz="2400" b="0" i="0" dirty="0" smtClean="0">
                <a:solidFill>
                  <a:srgbClr val="1D2129"/>
                </a:solidFill>
                <a:effectLst/>
                <a:latin typeface="Helvetica" panose="020B0604020202020204" pitchFamily="34" charset="0"/>
              </a:rPr>
            </a:br>
            <a:r>
              <a:rPr lang="ar-IQ" sz="2400" b="0" i="0" dirty="0" smtClean="0">
                <a:solidFill>
                  <a:srgbClr val="1D2129"/>
                </a:solidFill>
                <a:effectLst/>
                <a:latin typeface="Helvetica" panose="020B0604020202020204" pitchFamily="34" charset="0"/>
              </a:rPr>
              <a:t>و قد تم إصدار مواصفة الأيزو 17025 لتحتوى على جميع متطلبات الأيزو 9001 والتى لها صلة بنطاق الاختبار والمعايرة، إضافة إلى تحديد المتطلبات الفنية لضمان الكفاءة الفنية للمختبرات فى تنفيذ أنشطة الاختبار والمعايرة.  </a:t>
            </a:r>
            <a:br>
              <a:rPr lang="ar-IQ" sz="2400" b="0" i="0" dirty="0" smtClean="0">
                <a:solidFill>
                  <a:srgbClr val="1D2129"/>
                </a:solidFill>
                <a:effectLst/>
                <a:latin typeface="Helvetica" panose="020B0604020202020204" pitchFamily="34" charset="0"/>
              </a:rPr>
            </a:br>
            <a:endParaRPr lang="ar-IQ" sz="2400" b="0" i="0" dirty="0">
              <a:solidFill>
                <a:srgbClr val="1D2129"/>
              </a:solidFill>
              <a:effectLst/>
              <a:latin typeface="Helvetica" panose="020B0604020202020204" pitchFamily="34" charset="0"/>
            </a:endParaRPr>
          </a:p>
        </p:txBody>
      </p:sp>
      <p:sp>
        <p:nvSpPr>
          <p:cNvPr id="5" name="Rectangle 4"/>
          <p:cNvSpPr/>
          <p:nvPr/>
        </p:nvSpPr>
        <p:spPr>
          <a:xfrm>
            <a:off x="3971860" y="1446709"/>
            <a:ext cx="3393879" cy="461665"/>
          </a:xfrm>
          <a:prstGeom prst="rect">
            <a:avLst/>
          </a:prstGeom>
        </p:spPr>
        <p:txBody>
          <a:bodyPr wrap="none">
            <a:spAutoFit/>
          </a:bodyPr>
          <a:lstStyle/>
          <a:p>
            <a:r>
              <a:rPr lang="ar-IQ" sz="2400" b="1" u="sng" dirty="0">
                <a:solidFill>
                  <a:srgbClr val="FF0000"/>
                </a:solidFill>
                <a:latin typeface="Helvetica" panose="020B0604020202020204" pitchFamily="34" charset="0"/>
              </a:rPr>
              <a:t>ما هي مواصفة الأيزو 17025؟</a:t>
            </a:r>
            <a:endParaRPr lang="ar-IQ" sz="2400" b="1" u="sng" dirty="0">
              <a:solidFill>
                <a:srgbClr val="FF0000"/>
              </a:solidFill>
            </a:endParaRPr>
          </a:p>
        </p:txBody>
      </p:sp>
      <p:grpSp>
        <p:nvGrpSpPr>
          <p:cNvPr id="7" name="Group 6"/>
          <p:cNvGrpSpPr/>
          <p:nvPr/>
        </p:nvGrpSpPr>
        <p:grpSpPr>
          <a:xfrm>
            <a:off x="-5634" y="1731"/>
            <a:ext cx="12201102" cy="1130878"/>
            <a:chOff x="-5634" y="1731"/>
            <a:chExt cx="12201102" cy="1638300"/>
          </a:xfrm>
        </p:grpSpPr>
        <p:pic>
          <p:nvPicPr>
            <p:cNvPr id="8" name="Picture 7"/>
            <p:cNvPicPr>
              <a:picLocks noChangeAspect="1"/>
            </p:cNvPicPr>
            <p:nvPr/>
          </p:nvPicPr>
          <p:blipFill>
            <a:blip r:embed="rId2"/>
            <a:stretch>
              <a:fillRect/>
            </a:stretch>
          </p:blipFill>
          <p:spPr>
            <a:xfrm>
              <a:off x="-5634" y="48055"/>
              <a:ext cx="1666875" cy="1591976"/>
            </a:xfrm>
            <a:prstGeom prst="rect">
              <a:avLst/>
            </a:prstGeom>
          </p:spPr>
        </p:pic>
        <p:pic>
          <p:nvPicPr>
            <p:cNvPr id="9" name="Picture 8"/>
            <p:cNvPicPr>
              <a:picLocks noChangeAspect="1"/>
            </p:cNvPicPr>
            <p:nvPr/>
          </p:nvPicPr>
          <p:blipFill>
            <a:blip r:embed="rId3"/>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2424905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91" y="1998264"/>
            <a:ext cx="10816934" cy="1569660"/>
          </a:xfrm>
          <a:prstGeom prst="rect">
            <a:avLst/>
          </a:prstGeom>
        </p:spPr>
        <p:txBody>
          <a:bodyPr wrap="square">
            <a:spAutoFit/>
          </a:bodyPr>
          <a:lstStyle/>
          <a:p>
            <a:pPr algn="just"/>
            <a:r>
              <a:rPr lang="ar-IQ" sz="2400" b="1" i="0" dirty="0" smtClean="0">
                <a:solidFill>
                  <a:srgbClr val="1D2129"/>
                </a:solidFill>
                <a:effectLst/>
                <a:latin typeface="Helvetica" panose="020B0604020202020204" pitchFamily="34" charset="0"/>
              </a:rPr>
              <a:t>المختبرات التي تسعى للحصول على اعتماد رسمي بواسطة هيئة إعتماد معترف بها دوليا.</a:t>
            </a:r>
            <a:br>
              <a:rPr lang="ar-IQ" sz="2400" b="1" i="0" dirty="0" smtClean="0">
                <a:solidFill>
                  <a:srgbClr val="1D2129"/>
                </a:solidFill>
                <a:effectLst/>
                <a:latin typeface="Helvetica" panose="020B0604020202020204" pitchFamily="34" charset="0"/>
              </a:rPr>
            </a:br>
            <a:r>
              <a:rPr lang="ar-IQ" sz="2400" b="1" i="0" dirty="0" smtClean="0">
                <a:solidFill>
                  <a:srgbClr val="1D2129"/>
                </a:solidFill>
                <a:effectLst/>
                <a:latin typeface="Helvetica" panose="020B0604020202020204" pitchFamily="34" charset="0"/>
              </a:rPr>
              <a:t>جميع مختبرات الفحص والمعايرة يمكنها الحصول على شهادة الأيزو 17025.</a:t>
            </a:r>
            <a:br>
              <a:rPr lang="ar-IQ" sz="2400" b="1" i="0" dirty="0" smtClean="0">
                <a:solidFill>
                  <a:srgbClr val="1D2129"/>
                </a:solidFill>
                <a:effectLst/>
                <a:latin typeface="Helvetica" panose="020B0604020202020204" pitchFamily="34" charset="0"/>
              </a:rPr>
            </a:br>
            <a:r>
              <a:rPr lang="ar-IQ" sz="2400" b="1" i="0" dirty="0" smtClean="0">
                <a:solidFill>
                  <a:srgbClr val="1D2129"/>
                </a:solidFill>
                <a:effectLst/>
                <a:latin typeface="Helvetica" panose="020B0604020202020204" pitchFamily="34" charset="0"/>
              </a:rPr>
              <a:t>مختبرات الشركات الصناعية، مصانع الأغذية والمياه وشركات النفط والغاز.</a:t>
            </a:r>
            <a:br>
              <a:rPr lang="ar-IQ" sz="2400" b="1" i="0" dirty="0" smtClean="0">
                <a:solidFill>
                  <a:srgbClr val="1D2129"/>
                </a:solidFill>
                <a:effectLst/>
                <a:latin typeface="Helvetica" panose="020B0604020202020204" pitchFamily="34" charset="0"/>
              </a:rPr>
            </a:br>
            <a:r>
              <a:rPr lang="ar-IQ" sz="2400" b="1" i="0" dirty="0" smtClean="0">
                <a:solidFill>
                  <a:srgbClr val="1D2129"/>
                </a:solidFill>
                <a:effectLst/>
                <a:latin typeface="Helvetica" panose="020B0604020202020204" pitchFamily="34" charset="0"/>
              </a:rPr>
              <a:t>المختبرات الحكومية المكلفة بأعمال الرقابة والتفتيش.</a:t>
            </a:r>
          </a:p>
        </p:txBody>
      </p:sp>
      <p:sp>
        <p:nvSpPr>
          <p:cNvPr id="3" name="Rectangle 2"/>
          <p:cNvSpPr/>
          <p:nvPr/>
        </p:nvSpPr>
        <p:spPr>
          <a:xfrm>
            <a:off x="3048000" y="1567974"/>
            <a:ext cx="6096000" cy="830997"/>
          </a:xfrm>
          <a:prstGeom prst="rect">
            <a:avLst/>
          </a:prstGeom>
        </p:spPr>
        <p:txBody>
          <a:bodyPr>
            <a:spAutoFit/>
          </a:bodyPr>
          <a:lstStyle/>
          <a:p>
            <a:r>
              <a:rPr lang="ar-IQ" sz="2400" b="1" i="1" u="sng" dirty="0">
                <a:solidFill>
                  <a:srgbClr val="FF0000"/>
                </a:solidFill>
                <a:latin typeface="Helvetica" panose="020B0604020202020204" pitchFamily="34" charset="0"/>
              </a:rPr>
              <a:t>من يجب عليه تطبيق مواصفة الأيزو 17025؟</a:t>
            </a:r>
            <a:br>
              <a:rPr lang="ar-IQ" sz="2400" b="1" i="1" u="sng" dirty="0">
                <a:solidFill>
                  <a:srgbClr val="FF0000"/>
                </a:solidFill>
                <a:latin typeface="Helvetica" panose="020B0604020202020204" pitchFamily="34" charset="0"/>
              </a:rPr>
            </a:br>
            <a:endParaRPr lang="ar-IQ" sz="2400" b="1" i="1" u="sng" dirty="0">
              <a:solidFill>
                <a:srgbClr val="FF0000"/>
              </a:solidFill>
            </a:endParaRPr>
          </a:p>
        </p:txBody>
      </p:sp>
      <p:pic>
        <p:nvPicPr>
          <p:cNvPr id="3074" name="Picture 2" descr="نتيجة بحث الصور عن مواصفة الأيزو 17025؟ في مختبرات الكيمي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709555"/>
            <a:ext cx="5153025" cy="2965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463145" y="3709555"/>
            <a:ext cx="5574720" cy="2965736"/>
          </a:xfrm>
          <a:prstGeom prst="rect">
            <a:avLst/>
          </a:prstGeom>
        </p:spPr>
      </p:pic>
      <p:grpSp>
        <p:nvGrpSpPr>
          <p:cNvPr id="8" name="Group 7"/>
          <p:cNvGrpSpPr/>
          <p:nvPr/>
        </p:nvGrpSpPr>
        <p:grpSpPr>
          <a:xfrm>
            <a:off x="-5634" y="1731"/>
            <a:ext cx="12201102" cy="1317914"/>
            <a:chOff x="-5634" y="1731"/>
            <a:chExt cx="12201102" cy="1638300"/>
          </a:xfrm>
        </p:grpSpPr>
        <p:pic>
          <p:nvPicPr>
            <p:cNvPr id="9" name="Picture 8"/>
            <p:cNvPicPr>
              <a:picLocks noChangeAspect="1"/>
            </p:cNvPicPr>
            <p:nvPr/>
          </p:nvPicPr>
          <p:blipFill>
            <a:blip r:embed="rId4"/>
            <a:stretch>
              <a:fillRect/>
            </a:stretch>
          </p:blipFill>
          <p:spPr>
            <a:xfrm>
              <a:off x="-5634" y="48055"/>
              <a:ext cx="1666875" cy="1591976"/>
            </a:xfrm>
            <a:prstGeom prst="rect">
              <a:avLst/>
            </a:prstGeom>
          </p:spPr>
        </p:pic>
        <p:pic>
          <p:nvPicPr>
            <p:cNvPr id="10" name="Picture 9"/>
            <p:cNvPicPr>
              <a:picLocks noChangeAspect="1"/>
            </p:cNvPicPr>
            <p:nvPr/>
          </p:nvPicPr>
          <p:blipFill>
            <a:blip r:embed="rId5"/>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382860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062" y="2413620"/>
            <a:ext cx="11305309" cy="4154984"/>
          </a:xfrm>
          <a:prstGeom prst="rect">
            <a:avLst/>
          </a:prstGeom>
        </p:spPr>
        <p:txBody>
          <a:bodyPr wrap="square">
            <a:spAutoFit/>
          </a:bodyPr>
          <a:lstStyle/>
          <a:p>
            <a:pPr algn="just"/>
            <a:r>
              <a:rPr lang="ar-IQ" sz="2400" b="1" dirty="0" smtClean="0">
                <a:solidFill>
                  <a:srgbClr val="1D2129"/>
                </a:solidFill>
                <a:latin typeface="Helvetica" panose="020B0604020202020204" pitchFamily="34" charset="0"/>
              </a:rPr>
              <a:t>إعتماد </a:t>
            </a:r>
            <a:r>
              <a:rPr lang="ar-IQ" sz="2400" b="1" dirty="0">
                <a:solidFill>
                  <a:srgbClr val="1D2129"/>
                </a:solidFill>
                <a:latin typeface="Helvetica" panose="020B0604020202020204" pitchFamily="34" charset="0"/>
              </a:rPr>
              <a:t>المختبر طبقا لمواصفة الأيزو 17025 يمنح الشركة / المختبر الثقة في أنشطة المعايرة التى يتم القيام بها كما انه يوفر</a:t>
            </a:r>
            <a:r>
              <a:rPr lang="ar-IQ" sz="2400" b="1" dirty="0" smtClean="0">
                <a:solidFill>
                  <a:srgbClr val="1D2129"/>
                </a:solidFill>
                <a:latin typeface="Helvetica" panose="020B0604020202020204" pitchFamily="34" charset="0"/>
              </a:rPr>
              <a:t>:</a:t>
            </a:r>
          </a:p>
          <a:p>
            <a:pPr algn="just"/>
            <a:r>
              <a:rPr lang="ar-IQ" sz="2400" b="1" dirty="0">
                <a:solidFill>
                  <a:srgbClr val="1D2129"/>
                </a:solidFill>
                <a:latin typeface="Helvetica" panose="020B0604020202020204" pitchFamily="34" charset="0"/>
              </a:rPr>
              <a:t>- </a:t>
            </a:r>
            <a:r>
              <a:rPr lang="ar-IQ" sz="2400" b="1" dirty="0" smtClean="0">
                <a:solidFill>
                  <a:srgbClr val="00B050"/>
                </a:solidFill>
                <a:latin typeface="Helvetica" panose="020B0604020202020204" pitchFamily="34" charset="0"/>
              </a:rPr>
              <a:t>زيادة </a:t>
            </a:r>
            <a:r>
              <a:rPr lang="ar-IQ" sz="2400" b="1" dirty="0">
                <a:solidFill>
                  <a:srgbClr val="00B050"/>
                </a:solidFill>
                <a:latin typeface="Helvetica" panose="020B0604020202020204" pitchFamily="34" charset="0"/>
              </a:rPr>
              <a:t>الثقة في نتائج الاختبار/ المعايرة التى يتم تنفيذها بواسطة المختبر المعتمد.</a:t>
            </a:r>
            <a:br>
              <a:rPr lang="ar-IQ" sz="2400" b="1" dirty="0">
                <a:solidFill>
                  <a:srgbClr val="00B050"/>
                </a:solidFill>
                <a:latin typeface="Helvetica" panose="020B0604020202020204" pitchFamily="34" charset="0"/>
              </a:rPr>
            </a:br>
            <a:r>
              <a:rPr lang="ar-IQ" sz="2400" b="1" dirty="0" smtClean="0">
                <a:solidFill>
                  <a:srgbClr val="00B050"/>
                </a:solidFill>
                <a:latin typeface="Helvetica" panose="020B0604020202020204" pitchFamily="34" charset="0"/>
              </a:rPr>
              <a:t>-زيادة </a:t>
            </a:r>
            <a:r>
              <a:rPr lang="ar-IQ" sz="2400" b="1" dirty="0">
                <a:solidFill>
                  <a:srgbClr val="00B050"/>
                </a:solidFill>
                <a:latin typeface="Helvetica" panose="020B0604020202020204" pitchFamily="34" charset="0"/>
              </a:rPr>
              <a:t>ثقة العملاء في دقة أداء العاملين بالمختبر</a:t>
            </a:r>
            <a:r>
              <a:rPr lang="ar-IQ" sz="2400" b="1" dirty="0" smtClean="0">
                <a:solidFill>
                  <a:srgbClr val="00B050"/>
                </a:solidFill>
                <a:latin typeface="Helvetica" panose="020B0604020202020204" pitchFamily="34" charset="0"/>
              </a:rPr>
              <a:t>. توفير </a:t>
            </a:r>
            <a:r>
              <a:rPr lang="ar-IQ" sz="2400" b="1" dirty="0">
                <a:solidFill>
                  <a:srgbClr val="00B050"/>
                </a:solidFill>
                <a:latin typeface="Helvetica" panose="020B0604020202020204" pitchFamily="34" charset="0"/>
              </a:rPr>
              <a:t>الوقت والمال المفقودين نتيجة إعادة فحص وإختبار المنتجات</a:t>
            </a:r>
            <a:r>
              <a:rPr lang="ar-IQ" sz="2400" b="1" dirty="0" smtClean="0">
                <a:solidFill>
                  <a:srgbClr val="1D2129"/>
                </a:solidFill>
                <a:latin typeface="Helvetica" panose="020B0604020202020204" pitchFamily="34" charset="0"/>
              </a:rPr>
              <a:t>.</a:t>
            </a:r>
          </a:p>
          <a:p>
            <a:pPr marL="342900" indent="-342900" algn="just">
              <a:buFontTx/>
              <a:buChar char="-"/>
            </a:pPr>
            <a:r>
              <a:rPr lang="ar-IQ" sz="2400" b="1" dirty="0" smtClean="0">
                <a:solidFill>
                  <a:schemeClr val="accent4">
                    <a:lumMod val="50000"/>
                  </a:schemeClr>
                </a:solidFill>
                <a:latin typeface="Helvetica" panose="020B0604020202020204" pitchFamily="34" charset="0"/>
              </a:rPr>
              <a:t>وجود </a:t>
            </a:r>
            <a:r>
              <a:rPr lang="ar-IQ" sz="2400" b="1" dirty="0">
                <a:solidFill>
                  <a:schemeClr val="accent4">
                    <a:lumMod val="50000"/>
                  </a:schemeClr>
                </a:solidFill>
                <a:latin typeface="Helvetica" panose="020B0604020202020204" pitchFamily="34" charset="0"/>
              </a:rPr>
              <a:t>ميزة تنافسية للمختبر امام المنافسين سواء المختبرات المحلية والدولية.</a:t>
            </a:r>
            <a:br>
              <a:rPr lang="ar-IQ" sz="2400" b="1" dirty="0">
                <a:solidFill>
                  <a:schemeClr val="accent4">
                    <a:lumMod val="50000"/>
                  </a:schemeClr>
                </a:solidFill>
                <a:latin typeface="Helvetica" panose="020B0604020202020204" pitchFamily="34" charset="0"/>
              </a:rPr>
            </a:br>
            <a:r>
              <a:rPr lang="ar-IQ" sz="2400" b="1" dirty="0" smtClean="0">
                <a:solidFill>
                  <a:schemeClr val="accent4">
                    <a:lumMod val="50000"/>
                  </a:schemeClr>
                </a:solidFill>
                <a:latin typeface="Helvetica" panose="020B0604020202020204" pitchFamily="34" charset="0"/>
              </a:rPr>
              <a:t>-التحسين </a:t>
            </a:r>
            <a:r>
              <a:rPr lang="ar-IQ" sz="2400" b="1" dirty="0">
                <a:solidFill>
                  <a:schemeClr val="accent4">
                    <a:lumMod val="50000"/>
                  </a:schemeClr>
                </a:solidFill>
                <a:latin typeface="Helvetica" panose="020B0604020202020204" pitchFamily="34" charset="0"/>
              </a:rPr>
              <a:t>المستمر لجودة البيانات وفاعلية المختبرات</a:t>
            </a:r>
            <a:r>
              <a:rPr lang="ar-IQ" sz="2400" b="1" dirty="0" smtClean="0">
                <a:solidFill>
                  <a:schemeClr val="accent4">
                    <a:lumMod val="50000"/>
                  </a:schemeClr>
                </a:solidFill>
                <a:latin typeface="Helvetica" panose="020B0604020202020204" pitchFamily="34" charset="0"/>
              </a:rPr>
              <a:t>. زيادة </a:t>
            </a:r>
            <a:r>
              <a:rPr lang="ar-IQ" sz="2400" b="1" dirty="0">
                <a:solidFill>
                  <a:schemeClr val="accent4">
                    <a:lumMod val="50000"/>
                  </a:schemeClr>
                </a:solidFill>
                <a:latin typeface="Helvetica" panose="020B0604020202020204" pitchFamily="34" charset="0"/>
              </a:rPr>
              <a:t>حجم الأعمال وعقود الاختبار والمعايرة نظراً لارتفاع مستوى ثقة العملاء ورضاهم</a:t>
            </a:r>
            <a:r>
              <a:rPr lang="ar-IQ" sz="2400" b="1" dirty="0" smtClean="0">
                <a:solidFill>
                  <a:schemeClr val="accent4">
                    <a:lumMod val="50000"/>
                  </a:schemeClr>
                </a:solidFill>
                <a:latin typeface="Helvetica" panose="020B0604020202020204" pitchFamily="34" charset="0"/>
              </a:rPr>
              <a:t>. </a:t>
            </a:r>
          </a:p>
          <a:p>
            <a:pPr marL="342900" indent="-342900" algn="just">
              <a:buFontTx/>
              <a:buChar char="-"/>
            </a:pPr>
            <a:r>
              <a:rPr lang="ar-IQ" sz="2400" b="1" dirty="0" smtClean="0">
                <a:solidFill>
                  <a:srgbClr val="7030A0"/>
                </a:solidFill>
                <a:latin typeface="Helvetica" panose="020B0604020202020204" pitchFamily="34" charset="0"/>
              </a:rPr>
              <a:t>تستطيع </a:t>
            </a:r>
            <a:r>
              <a:rPr lang="ar-IQ" sz="2400" b="1" dirty="0">
                <a:solidFill>
                  <a:srgbClr val="7030A0"/>
                </a:solidFill>
                <a:latin typeface="Helvetica" panose="020B0604020202020204" pitchFamily="34" charset="0"/>
              </a:rPr>
              <a:t>الجهات التي تستعين بالمختبرات المعتمدة أن تسوق منتجاتها في كل من الأسواق المحلية والدولية، بعد فحص منتجاتها من قبل المختبرات المعتمدة.</a:t>
            </a:r>
            <a:br>
              <a:rPr lang="ar-IQ" sz="2400" b="1" dirty="0">
                <a:solidFill>
                  <a:srgbClr val="7030A0"/>
                </a:solidFill>
                <a:latin typeface="Helvetica" panose="020B0604020202020204" pitchFamily="34" charset="0"/>
              </a:rPr>
            </a:br>
            <a:r>
              <a:rPr lang="ar-IQ" sz="2400" b="1" dirty="0" smtClean="0">
                <a:solidFill>
                  <a:srgbClr val="7030A0"/>
                </a:solidFill>
                <a:latin typeface="Helvetica" panose="020B0604020202020204" pitchFamily="34" charset="0"/>
              </a:rPr>
              <a:t>-</a:t>
            </a:r>
            <a:r>
              <a:rPr lang="ar-IQ" sz="2400" b="1" dirty="0" smtClean="0">
                <a:solidFill>
                  <a:srgbClr val="FF0000"/>
                </a:solidFill>
                <a:latin typeface="Helvetica" panose="020B0604020202020204" pitchFamily="34" charset="0"/>
              </a:rPr>
              <a:t>تحسين </a:t>
            </a:r>
            <a:r>
              <a:rPr lang="ar-IQ" sz="2400" b="1" dirty="0">
                <a:solidFill>
                  <a:srgbClr val="FF0000"/>
                </a:solidFill>
                <a:latin typeface="Helvetica" panose="020B0604020202020204" pitchFamily="34" charset="0"/>
              </a:rPr>
              <a:t>سمعة وصورة المختبر امام العملاء على المستوى المحلي والعالمي.</a:t>
            </a:r>
          </a:p>
        </p:txBody>
      </p:sp>
      <p:sp>
        <p:nvSpPr>
          <p:cNvPr id="3" name="Rectangle 2"/>
          <p:cNvSpPr/>
          <p:nvPr/>
        </p:nvSpPr>
        <p:spPr>
          <a:xfrm>
            <a:off x="5551394" y="1799980"/>
            <a:ext cx="3768981" cy="461665"/>
          </a:xfrm>
          <a:prstGeom prst="rect">
            <a:avLst/>
          </a:prstGeom>
        </p:spPr>
        <p:txBody>
          <a:bodyPr wrap="none">
            <a:spAutoFit/>
          </a:bodyPr>
          <a:lstStyle/>
          <a:p>
            <a:r>
              <a:rPr lang="ar-IQ" sz="2400" b="1" u="sng" dirty="0">
                <a:solidFill>
                  <a:srgbClr val="FF0000"/>
                </a:solidFill>
                <a:latin typeface="Helvetica" panose="020B0604020202020204" pitchFamily="34" charset="0"/>
              </a:rPr>
              <a:t>فوائد تطبيق مواصفة الأيزو17025</a:t>
            </a:r>
            <a:endParaRPr lang="ar-IQ" sz="2400" b="1" u="sng" dirty="0">
              <a:solidFill>
                <a:srgbClr val="FF0000"/>
              </a:solidFill>
            </a:endParaRPr>
          </a:p>
        </p:txBody>
      </p:sp>
      <p:grpSp>
        <p:nvGrpSpPr>
          <p:cNvPr id="5" name="Group 4"/>
          <p:cNvGrpSpPr/>
          <p:nvPr/>
        </p:nvGrpSpPr>
        <p:grpSpPr>
          <a:xfrm>
            <a:off x="-5634" y="1731"/>
            <a:ext cx="12201102" cy="1504951"/>
            <a:chOff x="-5634" y="1731"/>
            <a:chExt cx="12201102" cy="1638300"/>
          </a:xfrm>
        </p:grpSpPr>
        <p:pic>
          <p:nvPicPr>
            <p:cNvPr id="6" name="Picture 5"/>
            <p:cNvPicPr>
              <a:picLocks noChangeAspect="1"/>
            </p:cNvPicPr>
            <p:nvPr/>
          </p:nvPicPr>
          <p:blipFill>
            <a:blip r:embed="rId2"/>
            <a:stretch>
              <a:fillRect/>
            </a:stretch>
          </p:blipFill>
          <p:spPr>
            <a:xfrm>
              <a:off x="-5634" y="48055"/>
              <a:ext cx="1666875" cy="1591976"/>
            </a:xfrm>
            <a:prstGeom prst="rect">
              <a:avLst/>
            </a:prstGeom>
          </p:spPr>
        </p:pic>
        <p:pic>
          <p:nvPicPr>
            <p:cNvPr id="7" name="Picture 6"/>
            <p:cNvPicPr>
              <a:picLocks noChangeAspect="1"/>
            </p:cNvPicPr>
            <p:nvPr/>
          </p:nvPicPr>
          <p:blipFill>
            <a:blip r:embed="rId3"/>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151177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 y="1731"/>
            <a:ext cx="12201102" cy="1338696"/>
            <a:chOff x="-5634" y="1731"/>
            <a:chExt cx="12201102" cy="1638300"/>
          </a:xfrm>
        </p:grpSpPr>
        <p:pic>
          <p:nvPicPr>
            <p:cNvPr id="3" name="Picture 2"/>
            <p:cNvPicPr>
              <a:picLocks noChangeAspect="1"/>
            </p:cNvPicPr>
            <p:nvPr/>
          </p:nvPicPr>
          <p:blipFill>
            <a:blip r:embed="rId2"/>
            <a:stretch>
              <a:fillRect/>
            </a:stretch>
          </p:blipFill>
          <p:spPr>
            <a:xfrm>
              <a:off x="-5634" y="48055"/>
              <a:ext cx="1666875" cy="1591976"/>
            </a:xfrm>
            <a:prstGeom prst="rect">
              <a:avLst/>
            </a:prstGeom>
          </p:spPr>
        </p:pic>
        <p:pic>
          <p:nvPicPr>
            <p:cNvPr id="4" name="Picture 3"/>
            <p:cNvPicPr>
              <a:picLocks noChangeAspect="1"/>
            </p:cNvPicPr>
            <p:nvPr/>
          </p:nvPicPr>
          <p:blipFill>
            <a:blip r:embed="rId3"/>
            <a:stretch>
              <a:fillRect/>
            </a:stretch>
          </p:blipFill>
          <p:spPr>
            <a:xfrm>
              <a:off x="1661241" y="1731"/>
              <a:ext cx="10534227" cy="1638300"/>
            </a:xfrm>
            <a:prstGeom prst="rect">
              <a:avLst/>
            </a:prstGeom>
          </p:spPr>
        </p:pic>
      </p:grpSp>
      <p:sp>
        <p:nvSpPr>
          <p:cNvPr id="5" name="Rectangle 4"/>
          <p:cNvSpPr/>
          <p:nvPr/>
        </p:nvSpPr>
        <p:spPr>
          <a:xfrm>
            <a:off x="3048000" y="2413338"/>
            <a:ext cx="7394864" cy="2677656"/>
          </a:xfrm>
          <a:prstGeom prst="rect">
            <a:avLst/>
          </a:prstGeom>
        </p:spPr>
        <p:txBody>
          <a:bodyPr wrap="square">
            <a:spAutoFit/>
          </a:bodyPr>
          <a:lstStyle/>
          <a:p>
            <a:r>
              <a:rPr lang="ar-IQ" sz="2400" b="1" dirty="0" smtClean="0">
                <a:solidFill>
                  <a:srgbClr val="0000FF"/>
                </a:solidFill>
                <a:latin typeface="traditional arabic" panose="02020603050405020304" pitchFamily="18" charset="-78"/>
                <a:cs typeface="traditional arabic" panose="02020603050405020304" pitchFamily="18" charset="-78"/>
              </a:rPr>
              <a:t>-العاملون </a:t>
            </a:r>
            <a:r>
              <a:rPr lang="ar-IQ" sz="2400" b="1" dirty="0">
                <a:solidFill>
                  <a:srgbClr val="0000FF"/>
                </a:solidFill>
                <a:latin typeface="traditional arabic" panose="02020603050405020304" pitchFamily="18" charset="-78"/>
                <a:cs typeface="traditional arabic" panose="02020603050405020304" pitchFamily="18" charset="-78"/>
              </a:rPr>
              <a:t>بالمختبرات الكيميائية والفيزيائية والبيولوجية في المصانع والشركات .</a:t>
            </a:r>
            <a:r>
              <a:rPr lang="ar-IQ" sz="2400" dirty="0"/>
              <a:t/>
            </a:r>
            <a:br>
              <a:rPr lang="ar-IQ" sz="2400" dirty="0"/>
            </a:br>
            <a:r>
              <a:rPr lang="ar-IQ" sz="2400" b="1" dirty="0">
                <a:solidFill>
                  <a:srgbClr val="0000FF"/>
                </a:solidFill>
                <a:latin typeface="traditional arabic" panose="02020603050405020304" pitchFamily="18" charset="-78"/>
                <a:cs typeface="traditional arabic" panose="02020603050405020304" pitchFamily="18" charset="-78"/>
              </a:rPr>
              <a:t>- العاملون بالمختبرات المدرسية والجامعية.</a:t>
            </a:r>
            <a:r>
              <a:rPr lang="ar-IQ" sz="2400" dirty="0"/>
              <a:t/>
            </a:r>
            <a:br>
              <a:rPr lang="ar-IQ" sz="2400" dirty="0"/>
            </a:br>
            <a:r>
              <a:rPr lang="ar-IQ" sz="2400" b="1" dirty="0">
                <a:solidFill>
                  <a:srgbClr val="0000FF"/>
                </a:solidFill>
                <a:latin typeface="traditional arabic" panose="02020603050405020304" pitchFamily="18" charset="-78"/>
                <a:cs typeface="traditional arabic" panose="02020603050405020304" pitchFamily="18" charset="-78"/>
              </a:rPr>
              <a:t>- العاملون بالمختبرات الكيميائية والفيزيائية والبيولوجية في محطات معالجة المياه والصرف والمختبرات البيئية.</a:t>
            </a:r>
            <a:r>
              <a:rPr lang="ar-IQ" sz="2400" dirty="0"/>
              <a:t/>
            </a:r>
            <a:br>
              <a:rPr lang="ar-IQ" sz="2400" dirty="0"/>
            </a:br>
            <a:r>
              <a:rPr lang="ar-IQ" sz="2400" b="1" dirty="0">
                <a:solidFill>
                  <a:srgbClr val="0000FF"/>
                </a:solidFill>
                <a:latin typeface="traditional arabic" panose="02020603050405020304" pitchFamily="18" charset="-78"/>
                <a:cs typeface="traditional arabic" panose="02020603050405020304" pitchFamily="18" charset="-78"/>
              </a:rPr>
              <a:t>- العاملون بالمختبرات الطبية (معامل التحاليل الطبية) ومختبرات وزارة الصحة. </a:t>
            </a:r>
            <a:r>
              <a:rPr lang="ar-IQ" sz="2400" dirty="0"/>
              <a:t/>
            </a:r>
            <a:br>
              <a:rPr lang="ar-IQ" sz="2400" dirty="0"/>
            </a:br>
            <a:r>
              <a:rPr lang="ar-IQ" sz="2400" b="1" dirty="0">
                <a:solidFill>
                  <a:srgbClr val="0000FF"/>
                </a:solidFill>
                <a:latin typeface="traditional arabic" panose="02020603050405020304" pitchFamily="18" charset="-78"/>
                <a:cs typeface="traditional arabic" panose="02020603050405020304" pitchFamily="18" charset="-78"/>
              </a:rPr>
              <a:t>- مديرو الجودة في الشركات والمصانع الغذائية والكيميائية .</a:t>
            </a:r>
            <a:r>
              <a:rPr lang="ar-IQ" sz="2400" dirty="0"/>
              <a:t/>
            </a:r>
            <a:br>
              <a:rPr lang="ar-IQ" sz="2400" dirty="0"/>
            </a:br>
            <a:r>
              <a:rPr lang="ar-IQ" sz="2400" b="1" dirty="0">
                <a:solidFill>
                  <a:srgbClr val="0000FF"/>
                </a:solidFill>
                <a:latin typeface="traditional arabic" panose="02020603050405020304" pitchFamily="18" charset="-78"/>
                <a:cs typeface="traditional arabic" panose="02020603050405020304" pitchFamily="18" charset="-78"/>
              </a:rPr>
              <a:t>- المكاتب الاستشارية الخاصة بمجال جودة المختبرات.</a:t>
            </a:r>
            <a:endParaRPr lang="ar-IQ" sz="2400" dirty="0"/>
          </a:p>
        </p:txBody>
      </p:sp>
      <p:sp>
        <p:nvSpPr>
          <p:cNvPr id="6" name="TextBox 5"/>
          <p:cNvSpPr txBox="1"/>
          <p:nvPr/>
        </p:nvSpPr>
        <p:spPr>
          <a:xfrm>
            <a:off x="7643726" y="2036618"/>
            <a:ext cx="1915910" cy="461665"/>
          </a:xfrm>
          <a:prstGeom prst="rect">
            <a:avLst/>
          </a:prstGeom>
          <a:noFill/>
        </p:spPr>
        <p:txBody>
          <a:bodyPr wrap="none" rtlCol="1">
            <a:spAutoFit/>
          </a:bodyPr>
          <a:lstStyle/>
          <a:p>
            <a:r>
              <a:rPr lang="ar-IQ" sz="2400" b="1" u="sng" dirty="0" smtClean="0"/>
              <a:t>لمن </a:t>
            </a:r>
            <a:r>
              <a:rPr lang="en-US" sz="2400" b="1" u="sng" dirty="0" err="1" smtClean="0"/>
              <a:t>iso</a:t>
            </a:r>
            <a:r>
              <a:rPr lang="en-US" sz="2400" b="1" u="sng" dirty="0" smtClean="0"/>
              <a:t> 17025 </a:t>
            </a:r>
            <a:endParaRPr lang="ar-IQ" sz="2400" b="1" u="sng" dirty="0"/>
          </a:p>
        </p:txBody>
      </p:sp>
    </p:spTree>
    <p:extLst>
      <p:ext uri="{BB962C8B-B14F-4D97-AF65-F5344CB8AC3E}">
        <p14:creationId xmlns:p14="http://schemas.microsoft.com/office/powerpoint/2010/main" val="146084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6" y="2316544"/>
            <a:ext cx="11700162" cy="3046988"/>
          </a:xfrm>
          <a:prstGeom prst="rect">
            <a:avLst/>
          </a:prstGeom>
        </p:spPr>
        <p:txBody>
          <a:bodyPr wrap="square">
            <a:spAutoFit/>
          </a:bodyPr>
          <a:lstStyle/>
          <a:p>
            <a:pPr algn="just"/>
            <a:r>
              <a:rPr lang="ar-IQ" sz="2400" dirty="0">
                <a:solidFill>
                  <a:srgbClr val="FF0000"/>
                </a:solidFill>
                <a:latin typeface="Arial" panose="020B0604020202020204" pitchFamily="34" charset="0"/>
              </a:rPr>
              <a:t>شمل هذه الجهات أنظمة برامج اعتماد لكل من الأنظمة الإدارية، مصادقة المنتجات، المختبرات، التفتيش، البشر وغبرها</a:t>
            </a:r>
            <a:r>
              <a:rPr lang="ar-IQ" sz="2400" dirty="0">
                <a:solidFill>
                  <a:srgbClr val="252525"/>
                </a:solidFill>
                <a:latin typeface="Arial" panose="020B0604020202020204" pitchFamily="34" charset="0"/>
              </a:rPr>
              <a:t>. إن أول جهة تأسست لمنح الاعتماد للمختبرات هي </a:t>
            </a:r>
            <a:r>
              <a:rPr lang="en-US" sz="2400" dirty="0">
                <a:solidFill>
                  <a:srgbClr val="252525"/>
                </a:solidFill>
                <a:latin typeface="Arial" panose="020B0604020202020204" pitchFamily="34" charset="0"/>
              </a:rPr>
              <a:t>NATA </a:t>
            </a:r>
            <a:r>
              <a:rPr lang="ar-IQ" sz="2400" dirty="0">
                <a:solidFill>
                  <a:srgbClr val="252525"/>
                </a:solidFill>
                <a:latin typeface="Arial" panose="020B0604020202020204" pitchFamily="34" charset="0"/>
              </a:rPr>
              <a:t>في أستراليا (1947) و </a:t>
            </a:r>
            <a:r>
              <a:rPr lang="en-US" sz="2400" dirty="0">
                <a:solidFill>
                  <a:srgbClr val="252525"/>
                </a:solidFill>
                <a:latin typeface="Arial" panose="020B0604020202020204" pitchFamily="34" charset="0"/>
              </a:rPr>
              <a:t>TELARC </a:t>
            </a:r>
            <a:r>
              <a:rPr lang="ar-IQ" sz="2400" dirty="0">
                <a:solidFill>
                  <a:srgbClr val="252525"/>
                </a:solidFill>
                <a:latin typeface="Arial" panose="020B0604020202020204" pitchFamily="34" charset="0"/>
              </a:rPr>
              <a:t>في نيوزلندة (1973)، </a:t>
            </a:r>
            <a:r>
              <a:rPr lang="ar-IQ" sz="2400" dirty="0">
                <a:solidFill>
                  <a:schemeClr val="accent4">
                    <a:lumMod val="75000"/>
                  </a:schemeClr>
                </a:solidFill>
                <a:latin typeface="Arial" panose="020B0604020202020204" pitchFamily="34" charset="0"/>
              </a:rPr>
              <a:t>ومعظم جهات الاعتماد الأُخرى تعتمد على نظام </a:t>
            </a:r>
            <a:r>
              <a:rPr lang="en-US" sz="2400" dirty="0">
                <a:solidFill>
                  <a:schemeClr val="accent4">
                    <a:lumMod val="75000"/>
                  </a:schemeClr>
                </a:solidFill>
                <a:latin typeface="Arial" panose="020B0604020202020204" pitchFamily="34" charset="0"/>
              </a:rPr>
              <a:t>NATA/TELARC </a:t>
            </a:r>
            <a:r>
              <a:rPr lang="ar-IQ" sz="2400" dirty="0">
                <a:solidFill>
                  <a:schemeClr val="accent4">
                    <a:lumMod val="75000"/>
                  </a:schemeClr>
                </a:solidFill>
                <a:latin typeface="Arial" panose="020B0604020202020204" pitchFamily="34" charset="0"/>
              </a:rPr>
              <a:t>ومنها </a:t>
            </a:r>
            <a:r>
              <a:rPr lang="en-US" sz="2400" dirty="0">
                <a:solidFill>
                  <a:schemeClr val="accent4">
                    <a:lumMod val="75000"/>
                  </a:schemeClr>
                </a:solidFill>
                <a:latin typeface="Arial" panose="020B0604020202020204" pitchFamily="34" charset="0"/>
              </a:rPr>
              <a:t>UKAS </a:t>
            </a:r>
            <a:r>
              <a:rPr lang="ar-IQ" sz="2400" dirty="0">
                <a:solidFill>
                  <a:schemeClr val="accent4">
                    <a:lumMod val="75000"/>
                  </a:schemeClr>
                </a:solidFill>
                <a:latin typeface="Arial" panose="020B0604020202020204" pitchFamily="34" charset="0"/>
              </a:rPr>
              <a:t>في المملكة المتحدة و </a:t>
            </a:r>
            <a:r>
              <a:rPr lang="en-US" sz="2400" dirty="0">
                <a:solidFill>
                  <a:srgbClr val="252525"/>
                </a:solidFill>
                <a:latin typeface="Arial" panose="020B0604020202020204" pitchFamily="34" charset="0"/>
              </a:rPr>
              <a:t>FINAS </a:t>
            </a:r>
            <a:r>
              <a:rPr lang="ar-IQ" sz="2400" dirty="0">
                <a:solidFill>
                  <a:srgbClr val="252525"/>
                </a:solidFill>
                <a:latin typeface="Arial" panose="020B0604020202020204" pitchFamily="34" charset="0"/>
              </a:rPr>
              <a:t>في فنلندة وغيرها</a:t>
            </a:r>
            <a:r>
              <a:rPr lang="ar-IQ" sz="2400" dirty="0" smtClean="0">
                <a:solidFill>
                  <a:srgbClr val="252525"/>
                </a:solidFill>
                <a:latin typeface="Arial" panose="020B0604020202020204" pitchFamily="34" charset="0"/>
              </a:rPr>
              <a:t>.</a:t>
            </a:r>
          </a:p>
          <a:p>
            <a:pPr algn="just"/>
            <a:r>
              <a:rPr lang="ar-IQ" sz="2400" dirty="0" smtClean="0">
                <a:solidFill>
                  <a:srgbClr val="252525"/>
                </a:solidFill>
                <a:latin typeface="Arial" panose="020B0604020202020204" pitchFamily="34" charset="0"/>
              </a:rPr>
              <a:t>يوجد </a:t>
            </a:r>
            <a:r>
              <a:rPr lang="ar-IQ" sz="2400" dirty="0">
                <a:solidFill>
                  <a:srgbClr val="252525"/>
                </a:solidFill>
                <a:latin typeface="Arial" panose="020B0604020202020204" pitchFamily="34" charset="0"/>
              </a:rPr>
              <a:t>في وطننا العربي جهة اعتماد في كل قطر، نذكر منها ما يلي:</a:t>
            </a:r>
          </a:p>
          <a:p>
            <a:pPr algn="just">
              <a:buFont typeface="Arial" panose="020B0604020202020204" pitchFamily="34" charset="0"/>
              <a:buChar char="•"/>
            </a:pPr>
            <a:r>
              <a:rPr lang="ar-IQ" sz="2400" dirty="0">
                <a:solidFill>
                  <a:schemeClr val="accent5">
                    <a:lumMod val="75000"/>
                  </a:schemeClr>
                </a:solidFill>
                <a:latin typeface="Arial" panose="020B0604020202020204" pitchFamily="34" charset="0"/>
              </a:rPr>
              <a:t>نظام الاعتماد الأردني </a:t>
            </a:r>
            <a:r>
              <a:rPr lang="en-US" sz="2400" dirty="0">
                <a:solidFill>
                  <a:schemeClr val="accent5">
                    <a:lumMod val="75000"/>
                  </a:schemeClr>
                </a:solidFill>
                <a:latin typeface="Arial" panose="020B0604020202020204" pitchFamily="34" charset="0"/>
              </a:rPr>
              <a:t>JAS </a:t>
            </a:r>
            <a:r>
              <a:rPr lang="ar-IQ" sz="2400" dirty="0">
                <a:solidFill>
                  <a:schemeClr val="accent5">
                    <a:lumMod val="75000"/>
                  </a:schemeClr>
                </a:solidFill>
                <a:latin typeface="Arial" panose="020B0604020202020204" pitchFamily="34" charset="0"/>
              </a:rPr>
              <a:t>وتديره وحدة الاعتماد التابعة لمديرية المواصفات والمقاييس الأردنية [</a:t>
            </a:r>
            <a:r>
              <a:rPr lang="en-US" sz="2400" dirty="0">
                <a:solidFill>
                  <a:schemeClr val="accent5">
                    <a:lumMod val="75000"/>
                  </a:schemeClr>
                </a:solidFill>
                <a:latin typeface="Arial" panose="020B0604020202020204" pitchFamily="34" charset="0"/>
              </a:rPr>
              <a:t>JISM]</a:t>
            </a:r>
          </a:p>
          <a:p>
            <a:pPr algn="just">
              <a:buFont typeface="Arial" panose="020B0604020202020204" pitchFamily="34" charset="0"/>
              <a:buChar char="•"/>
            </a:pPr>
            <a:r>
              <a:rPr lang="ar-IQ" sz="2400" dirty="0">
                <a:solidFill>
                  <a:schemeClr val="accent5">
                    <a:lumMod val="75000"/>
                  </a:schemeClr>
                </a:solidFill>
                <a:latin typeface="Arial" panose="020B0604020202020204" pitchFamily="34" charset="0"/>
              </a:rPr>
              <a:t>نظام الاعتماد الإماراتي </a:t>
            </a:r>
            <a:r>
              <a:rPr lang="en-US" sz="2400" dirty="0">
                <a:solidFill>
                  <a:schemeClr val="accent5">
                    <a:lumMod val="75000"/>
                  </a:schemeClr>
                </a:solidFill>
                <a:latin typeface="Arial" panose="020B0604020202020204" pitchFamily="34" charset="0"/>
              </a:rPr>
              <a:t>ENAS </a:t>
            </a:r>
            <a:r>
              <a:rPr lang="ar-IQ" sz="2400" dirty="0">
                <a:solidFill>
                  <a:schemeClr val="accent5">
                    <a:lumMod val="75000"/>
                  </a:schemeClr>
                </a:solidFill>
                <a:latin typeface="Arial" panose="020B0604020202020204" pitchFamily="34" charset="0"/>
              </a:rPr>
              <a:t>وتديره دائرة الاعتماد التابعة لسلطة المواصفات والمقاييس الإماراتية </a:t>
            </a:r>
            <a:r>
              <a:rPr lang="en-US" sz="2400" dirty="0">
                <a:solidFill>
                  <a:schemeClr val="accent5">
                    <a:lumMod val="75000"/>
                  </a:schemeClr>
                </a:solidFill>
                <a:latin typeface="Arial" panose="020B0604020202020204" pitchFamily="34" charset="0"/>
              </a:rPr>
              <a:t>ESMA</a:t>
            </a:r>
          </a:p>
          <a:p>
            <a:pPr algn="just">
              <a:buFont typeface="Arial" panose="020B0604020202020204" pitchFamily="34" charset="0"/>
              <a:buChar char="•"/>
            </a:pPr>
            <a:r>
              <a:rPr lang="ar-IQ" sz="2400" dirty="0">
                <a:solidFill>
                  <a:schemeClr val="accent5">
                    <a:lumMod val="75000"/>
                  </a:schemeClr>
                </a:solidFill>
                <a:latin typeface="Arial" panose="020B0604020202020204" pitchFamily="34" charset="0"/>
              </a:rPr>
              <a:t>المجلس الوطني للاعتماد </a:t>
            </a:r>
            <a:r>
              <a:rPr lang="en-US" sz="2400" dirty="0">
                <a:solidFill>
                  <a:schemeClr val="accent5">
                    <a:lumMod val="75000"/>
                  </a:schemeClr>
                </a:solidFill>
                <a:latin typeface="Arial" panose="020B0604020202020204" pitchFamily="34" charset="0"/>
              </a:rPr>
              <a:t>EGAC </a:t>
            </a:r>
            <a:r>
              <a:rPr lang="ar-IQ" sz="2400" dirty="0" smtClean="0">
                <a:solidFill>
                  <a:schemeClr val="accent5">
                    <a:lumMod val="75000"/>
                  </a:schemeClr>
                </a:solidFill>
                <a:latin typeface="Arial" panose="020B0604020202020204" pitchFamily="34" charset="0"/>
              </a:rPr>
              <a:t> في مصر</a:t>
            </a:r>
            <a:endParaRPr lang="ar-IQ" sz="2400" b="0" i="0" dirty="0">
              <a:solidFill>
                <a:schemeClr val="accent5">
                  <a:lumMod val="75000"/>
                </a:schemeClr>
              </a:solidFill>
              <a:effectLst/>
              <a:latin typeface="Arial" panose="020B0604020202020204" pitchFamily="34" charset="0"/>
            </a:endParaRPr>
          </a:p>
        </p:txBody>
      </p:sp>
      <p:sp>
        <p:nvSpPr>
          <p:cNvPr id="3" name="Rectangle 2"/>
          <p:cNvSpPr/>
          <p:nvPr/>
        </p:nvSpPr>
        <p:spPr>
          <a:xfrm>
            <a:off x="7459752" y="1727260"/>
            <a:ext cx="4338304" cy="461665"/>
          </a:xfrm>
          <a:prstGeom prst="rect">
            <a:avLst/>
          </a:prstGeom>
        </p:spPr>
        <p:txBody>
          <a:bodyPr wrap="none">
            <a:spAutoFit/>
          </a:bodyPr>
          <a:lstStyle/>
          <a:p>
            <a:pPr algn="just"/>
            <a:r>
              <a:rPr lang="ar-IQ" sz="2400" b="1" u="sng" dirty="0">
                <a:solidFill>
                  <a:srgbClr val="FF0000"/>
                </a:solidFill>
              </a:rPr>
              <a:t>جهات الاعتماد </a:t>
            </a:r>
            <a:r>
              <a:rPr lang="en-US" sz="2400" b="1" u="sng" dirty="0">
                <a:solidFill>
                  <a:srgbClr val="FF0000"/>
                </a:solidFill>
              </a:rPr>
              <a:t>Accreditation </a:t>
            </a:r>
            <a:r>
              <a:rPr lang="en-US" sz="2400" b="1" u="sng" dirty="0" smtClean="0">
                <a:solidFill>
                  <a:srgbClr val="FF0000"/>
                </a:solidFill>
              </a:rPr>
              <a:t>Bodies</a:t>
            </a:r>
            <a:endParaRPr lang="en-US" sz="2400" b="1" u="sng" dirty="0">
              <a:solidFill>
                <a:srgbClr val="FF0000"/>
              </a:solidFill>
            </a:endParaRPr>
          </a:p>
        </p:txBody>
      </p:sp>
      <p:grpSp>
        <p:nvGrpSpPr>
          <p:cNvPr id="4" name="Group 3"/>
          <p:cNvGrpSpPr/>
          <p:nvPr/>
        </p:nvGrpSpPr>
        <p:grpSpPr>
          <a:xfrm>
            <a:off x="-5634" y="1731"/>
            <a:ext cx="12201102" cy="1328305"/>
            <a:chOff x="-5634" y="1731"/>
            <a:chExt cx="12201102" cy="1638300"/>
          </a:xfrm>
        </p:grpSpPr>
        <p:pic>
          <p:nvPicPr>
            <p:cNvPr id="5" name="Picture 4"/>
            <p:cNvPicPr>
              <a:picLocks noChangeAspect="1"/>
            </p:cNvPicPr>
            <p:nvPr/>
          </p:nvPicPr>
          <p:blipFill>
            <a:blip r:embed="rId2"/>
            <a:stretch>
              <a:fillRect/>
            </a:stretch>
          </p:blipFill>
          <p:spPr>
            <a:xfrm>
              <a:off x="-5634" y="48055"/>
              <a:ext cx="1666875" cy="1591976"/>
            </a:xfrm>
            <a:prstGeom prst="rect">
              <a:avLst/>
            </a:prstGeom>
          </p:spPr>
        </p:pic>
        <p:pic>
          <p:nvPicPr>
            <p:cNvPr id="6" name="Picture 5"/>
            <p:cNvPicPr>
              <a:picLocks noChangeAspect="1"/>
            </p:cNvPicPr>
            <p:nvPr/>
          </p:nvPicPr>
          <p:blipFill>
            <a:blip r:embed="rId3"/>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978370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318" y="1412084"/>
            <a:ext cx="10422082" cy="5040671"/>
          </a:xfrm>
          <a:prstGeom prst="rect">
            <a:avLst/>
          </a:prstGeom>
        </p:spPr>
      </p:pic>
      <p:grpSp>
        <p:nvGrpSpPr>
          <p:cNvPr id="4" name="Group 3"/>
          <p:cNvGrpSpPr/>
          <p:nvPr/>
        </p:nvGrpSpPr>
        <p:grpSpPr>
          <a:xfrm>
            <a:off x="-5634" y="1731"/>
            <a:ext cx="12201102" cy="1286742"/>
            <a:chOff x="-5634" y="1731"/>
            <a:chExt cx="12201102" cy="1638300"/>
          </a:xfrm>
        </p:grpSpPr>
        <p:pic>
          <p:nvPicPr>
            <p:cNvPr id="5" name="Picture 4"/>
            <p:cNvPicPr>
              <a:picLocks noChangeAspect="1"/>
            </p:cNvPicPr>
            <p:nvPr/>
          </p:nvPicPr>
          <p:blipFill>
            <a:blip r:embed="rId3"/>
            <a:stretch>
              <a:fillRect/>
            </a:stretch>
          </p:blipFill>
          <p:spPr>
            <a:xfrm>
              <a:off x="-5634" y="48055"/>
              <a:ext cx="1666875" cy="1591976"/>
            </a:xfrm>
            <a:prstGeom prst="rect">
              <a:avLst/>
            </a:prstGeom>
          </p:spPr>
        </p:pic>
        <p:pic>
          <p:nvPicPr>
            <p:cNvPr id="6" name="Picture 5"/>
            <p:cNvPicPr>
              <a:picLocks noChangeAspect="1"/>
            </p:cNvPicPr>
            <p:nvPr/>
          </p:nvPicPr>
          <p:blipFill>
            <a:blip r:embed="rId4"/>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170322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80784"/>
            <a:ext cx="11586152" cy="51250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634" y="1730"/>
            <a:ext cx="12201102" cy="1349087"/>
            <a:chOff x="-5634" y="1731"/>
            <a:chExt cx="12201102" cy="1638300"/>
          </a:xfrm>
        </p:grpSpPr>
        <p:pic>
          <p:nvPicPr>
            <p:cNvPr id="5" name="Picture 4"/>
            <p:cNvPicPr>
              <a:picLocks noChangeAspect="1"/>
            </p:cNvPicPr>
            <p:nvPr/>
          </p:nvPicPr>
          <p:blipFill>
            <a:blip r:embed="rId3"/>
            <a:stretch>
              <a:fillRect/>
            </a:stretch>
          </p:blipFill>
          <p:spPr>
            <a:xfrm>
              <a:off x="-5634" y="48055"/>
              <a:ext cx="1666875" cy="1591976"/>
            </a:xfrm>
            <a:prstGeom prst="rect">
              <a:avLst/>
            </a:prstGeom>
          </p:spPr>
        </p:pic>
        <p:pic>
          <p:nvPicPr>
            <p:cNvPr id="6" name="Picture 5"/>
            <p:cNvPicPr>
              <a:picLocks noChangeAspect="1"/>
            </p:cNvPicPr>
            <p:nvPr/>
          </p:nvPicPr>
          <p:blipFill>
            <a:blip r:embed="rId4"/>
            <a:stretch>
              <a:fillRect/>
            </a:stretch>
          </p:blipFill>
          <p:spPr>
            <a:xfrm>
              <a:off x="1661241" y="1731"/>
              <a:ext cx="10534227" cy="1638300"/>
            </a:xfrm>
            <a:prstGeom prst="rect">
              <a:avLst/>
            </a:prstGeom>
          </p:spPr>
        </p:pic>
      </p:grpSp>
    </p:spTree>
    <p:extLst>
      <p:ext uri="{BB962C8B-B14F-4D97-AF65-F5344CB8AC3E}">
        <p14:creationId xmlns:p14="http://schemas.microsoft.com/office/powerpoint/2010/main" val="1382909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299</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DotNet</dc:creator>
  <cp:lastModifiedBy>DotNet</cp:lastModifiedBy>
  <cp:revision>18</cp:revision>
  <dcterms:created xsi:type="dcterms:W3CDTF">2016-12-16T09:28:18Z</dcterms:created>
  <dcterms:modified xsi:type="dcterms:W3CDTF">2016-12-21T14:57:06Z</dcterms:modified>
</cp:coreProperties>
</file>